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2"/>
  </p:notesMasterIdLst>
  <p:sldIdLst>
    <p:sldId id="7314" r:id="rId2"/>
    <p:sldId id="266" r:id="rId3"/>
    <p:sldId id="7305" r:id="rId4"/>
    <p:sldId id="898" r:id="rId5"/>
    <p:sldId id="833" r:id="rId6"/>
    <p:sldId id="267" r:id="rId7"/>
    <p:sldId id="268" r:id="rId8"/>
    <p:sldId id="277" r:id="rId9"/>
    <p:sldId id="278" r:id="rId10"/>
    <p:sldId id="271" r:id="rId11"/>
    <p:sldId id="1073" r:id="rId12"/>
    <p:sldId id="1064" r:id="rId13"/>
    <p:sldId id="1004" r:id="rId14"/>
    <p:sldId id="7310" r:id="rId15"/>
    <p:sldId id="259" r:id="rId16"/>
    <p:sldId id="7312" r:id="rId17"/>
    <p:sldId id="7315" r:id="rId18"/>
    <p:sldId id="7316" r:id="rId19"/>
    <p:sldId id="7318" r:id="rId20"/>
    <p:sldId id="7317" r:id="rId21"/>
    <p:sldId id="272" r:id="rId22"/>
    <p:sldId id="275" r:id="rId23"/>
    <p:sldId id="7319" r:id="rId24"/>
    <p:sldId id="7320" r:id="rId25"/>
    <p:sldId id="7321" r:id="rId26"/>
    <p:sldId id="292" r:id="rId27"/>
    <p:sldId id="300" r:id="rId28"/>
    <p:sldId id="303" r:id="rId29"/>
    <p:sldId id="298" r:id="rId30"/>
    <p:sldId id="867" r:id="rId31"/>
  </p:sldIdLst>
  <p:sldSz cx="10287000" cy="6858000" type="35mm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35"/>
    <p:restoredTop sz="94599"/>
  </p:normalViewPr>
  <p:slideViewPr>
    <p:cSldViewPr snapToGrid="0">
      <p:cViewPr varScale="1">
        <p:scale>
          <a:sx n="101" d="100"/>
          <a:sy n="101" d="100"/>
        </p:scale>
        <p:origin x="127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356B85-F508-D548-A745-60C58DB6338B}" type="datetimeFigureOut">
              <a:rPr lang="it-IT" smtClean="0"/>
              <a:t>26/10/24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14425" y="1143000"/>
            <a:ext cx="46291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013C0E-2048-EB41-A8AC-FF2F555199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86087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>
            <a:extLst>
              <a:ext uri="{FF2B5EF4-FFF2-40B4-BE49-F238E27FC236}">
                <a16:creationId xmlns:a16="http://schemas.microsoft.com/office/drawing/2014/main" id="{1086ECC8-659B-14D5-A68D-9339E854CBA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6" name="Rectangle 3">
            <a:extLst>
              <a:ext uri="{FF2B5EF4-FFF2-40B4-BE49-F238E27FC236}">
                <a16:creationId xmlns:a16="http://schemas.microsoft.com/office/drawing/2014/main" id="{C5241096-2127-A1CA-9405-2C85093F0AB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it-IT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498776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>
            <a:extLst>
              <a:ext uri="{FF2B5EF4-FFF2-40B4-BE49-F238E27FC236}">
                <a16:creationId xmlns:a16="http://schemas.microsoft.com/office/drawing/2014/main" id="{2984C0A7-57D2-9E94-D34C-9F57115129F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8964097-774F-F440-98A9-B497491D2B75}" type="slidenum">
              <a:rPr lang="en-US" altLang="it-IT" sz="1200"/>
              <a:pPr eaLnBrk="1" hangingPunct="1"/>
              <a:t>7</a:t>
            </a:fld>
            <a:endParaRPr lang="en-US" altLang="it-IT" sz="1200"/>
          </a:p>
        </p:txBody>
      </p:sp>
      <p:sp>
        <p:nvSpPr>
          <p:cNvPr id="30722" name="Rectangle 2">
            <a:extLst>
              <a:ext uri="{FF2B5EF4-FFF2-40B4-BE49-F238E27FC236}">
                <a16:creationId xmlns:a16="http://schemas.microsoft.com/office/drawing/2014/main" id="{219C9534-9FF0-103E-8EDB-431DD4443C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65FF3C9B-3075-46A7-5479-86CF8DF666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148044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>
            <a:extLst>
              <a:ext uri="{FF2B5EF4-FFF2-40B4-BE49-F238E27FC236}">
                <a16:creationId xmlns:a16="http://schemas.microsoft.com/office/drawing/2014/main" id="{A544E49C-052B-361A-E85C-8EBB43A368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AFE95DE-A5D7-3642-9B00-850EDA8DB614}" type="slidenum">
              <a:rPr lang="en-US" altLang="it-IT" sz="1200"/>
              <a:pPr eaLnBrk="1" hangingPunct="1"/>
              <a:t>8</a:t>
            </a:fld>
            <a:endParaRPr lang="en-US" altLang="it-IT" sz="1200"/>
          </a:p>
        </p:txBody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012FCE86-E2C6-E4DB-C8A0-BB06C098676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8025683A-8EDC-9868-FEBD-D291269DC0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823010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>
            <a:extLst>
              <a:ext uri="{FF2B5EF4-FFF2-40B4-BE49-F238E27FC236}">
                <a16:creationId xmlns:a16="http://schemas.microsoft.com/office/drawing/2014/main" id="{546CD39C-86FA-EBC1-3EEB-E0330A19AA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C9BE7803-8C5A-FC41-B119-598287DD552B}" type="slidenum">
              <a:rPr lang="en-US" altLang="it-IT" sz="1200"/>
              <a:pPr eaLnBrk="1" hangingPunct="1"/>
              <a:t>9</a:t>
            </a:fld>
            <a:endParaRPr lang="en-US" altLang="it-IT" sz="1200"/>
          </a:p>
        </p:txBody>
      </p:sp>
      <p:sp>
        <p:nvSpPr>
          <p:cNvPr id="36866" name="Rectangle 2">
            <a:extLst>
              <a:ext uri="{FF2B5EF4-FFF2-40B4-BE49-F238E27FC236}">
                <a16:creationId xmlns:a16="http://schemas.microsoft.com/office/drawing/2014/main" id="{4C89D17E-B0EA-3784-018C-4FE9976F9C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286B7B72-545D-7ADA-2DE9-59B364476E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091721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>
            <a:extLst>
              <a:ext uri="{FF2B5EF4-FFF2-40B4-BE49-F238E27FC236}">
                <a16:creationId xmlns:a16="http://schemas.microsoft.com/office/drawing/2014/main" id="{97364905-DE33-20FF-AEA5-0F5F9B74B0F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D88BA7A6-DD19-8543-8879-1E16C3530A69}" type="slidenum">
              <a:rPr lang="en-US" altLang="it-IT" sz="1200"/>
              <a:pPr eaLnBrk="1" hangingPunct="1"/>
              <a:t>10</a:t>
            </a:fld>
            <a:endParaRPr lang="en-US" altLang="it-IT" sz="1200"/>
          </a:p>
        </p:txBody>
      </p:sp>
      <p:sp>
        <p:nvSpPr>
          <p:cNvPr id="28674" name="Rectangle 2">
            <a:extLst>
              <a:ext uri="{FF2B5EF4-FFF2-40B4-BE49-F238E27FC236}">
                <a16:creationId xmlns:a16="http://schemas.microsoft.com/office/drawing/2014/main" id="{4433D660-06B9-3CE0-2AC7-96BAA535DFC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81F0F355-C04A-C241-C758-A3BDA94314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566693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egnaposto immagine diapositiva 1">
            <a:extLst>
              <a:ext uri="{FF2B5EF4-FFF2-40B4-BE49-F238E27FC236}">
                <a16:creationId xmlns:a16="http://schemas.microsoft.com/office/drawing/2014/main" id="{E00F17EA-D9FD-1C61-62F2-B3ECE9CA09A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72463F89-D7C2-AD8C-CC95-100803E2FC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Recentemente, la dieta mediterranea ha conquistato l’interesse del mondo scientifico e dei consumatori per gli effetti salutari di questo modello di alimentazione</a:t>
            </a:r>
          </a:p>
          <a:p>
            <a:pPr>
              <a:defRPr/>
            </a:pPr>
            <a:endParaRPr lang="it-IT" dirty="0"/>
          </a:p>
        </p:txBody>
      </p:sp>
      <p:sp>
        <p:nvSpPr>
          <p:cNvPr id="76804" name="Segnaposto numero diapositiva 3">
            <a:extLst>
              <a:ext uri="{FF2B5EF4-FFF2-40B4-BE49-F238E27FC236}">
                <a16:creationId xmlns:a16="http://schemas.microsoft.com/office/drawing/2014/main" id="{83F8324A-EB2B-D45E-B234-9E10C2A033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0D89D21-54EA-A541-8B33-A6E0D3360536}" type="slidenum">
              <a:rPr lang="it-IT" altLang="it-IT"/>
              <a:pPr eaLnBrk="1" hangingPunct="1"/>
              <a:t>11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082584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>
            <a:extLst>
              <a:ext uri="{FF2B5EF4-FFF2-40B4-BE49-F238E27FC236}">
                <a16:creationId xmlns:a16="http://schemas.microsoft.com/office/drawing/2014/main" id="{3DF14D38-C047-E97C-917B-C8082FB5662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D029A74-0A67-0E4A-B648-BFB202D0F749}" type="slidenum">
              <a:rPr lang="it-IT" altLang="it-IT" smtClean="0">
                <a:latin typeface="Century Gothic" panose="020B0502020202020204" pitchFamily="34" charset="0"/>
              </a:rPr>
              <a:pPr>
                <a:spcBef>
                  <a:spcPct val="0"/>
                </a:spcBef>
              </a:pPr>
              <a:t>22</a:t>
            </a:fld>
            <a:endParaRPr lang="it-IT" altLang="it-IT">
              <a:latin typeface="Century Gothic" panose="020B0502020202020204" pitchFamily="34" charset="0"/>
            </a:endParaRPr>
          </a:p>
        </p:txBody>
      </p:sp>
      <p:sp>
        <p:nvSpPr>
          <p:cNvPr id="58370" name="Rectangle 2">
            <a:extLst>
              <a:ext uri="{FF2B5EF4-FFF2-40B4-BE49-F238E27FC236}">
                <a16:creationId xmlns:a16="http://schemas.microsoft.com/office/drawing/2014/main" id="{6969ACF7-19D3-656E-0B53-F8C136A954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23" name="Rectangle 3">
            <a:extLst>
              <a:ext uri="{FF2B5EF4-FFF2-40B4-BE49-F238E27FC236}">
                <a16:creationId xmlns:a16="http://schemas.microsoft.com/office/drawing/2014/main" id="{EBB9DB58-981F-324E-FE14-DD5B9D71D0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it-IT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74757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>
            <a:extLst>
              <a:ext uri="{FF2B5EF4-FFF2-40B4-BE49-F238E27FC236}">
                <a16:creationId xmlns:a16="http://schemas.microsoft.com/office/drawing/2014/main" id="{DE36A5E9-7D52-D8B1-C937-6138FFF98A2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6" name="Rectangle 3">
            <a:extLst>
              <a:ext uri="{FF2B5EF4-FFF2-40B4-BE49-F238E27FC236}">
                <a16:creationId xmlns:a16="http://schemas.microsoft.com/office/drawing/2014/main" id="{23E29CAB-BB7F-10D2-2FCE-830BC4E72C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it-IT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1122363"/>
            <a:ext cx="874395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5875" y="3602038"/>
            <a:ext cx="771525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38965-1B41-8745-A0E5-A09FA84E495A}" type="datetimeFigureOut">
              <a:rPr lang="it-IT" smtClean="0"/>
              <a:t>26/10/24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E2FC8-F433-494F-BF57-CEE88D07C8D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1905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38965-1B41-8745-A0E5-A09FA84E495A}" type="datetimeFigureOut">
              <a:rPr lang="it-IT" smtClean="0"/>
              <a:t>26/10/24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E2FC8-F433-494F-BF57-CEE88D07C8D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5166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1635" y="365125"/>
            <a:ext cx="2218134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07232" y="365125"/>
            <a:ext cx="6525816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38965-1B41-8745-A0E5-A09FA84E495A}" type="datetimeFigureOut">
              <a:rPr lang="it-IT" smtClean="0"/>
              <a:t>26/10/24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E2FC8-F433-494F-BF57-CEE88D07C8D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45447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514350" y="1600201"/>
            <a:ext cx="4543425" cy="452596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229225" y="1600201"/>
            <a:ext cx="4543425" cy="452596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606F8F49-FD9B-2769-3319-A94FC79B94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AD520573-1AAF-39F7-0349-689686799B7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138179-F518-0F40-A035-5422A5801F8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EDC55A09-3F64-5150-8222-EBEEAEBDA79D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4275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38965-1B41-8745-A0E5-A09FA84E495A}" type="datetimeFigureOut">
              <a:rPr lang="it-IT" smtClean="0"/>
              <a:t>26/10/24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E2FC8-F433-494F-BF57-CEE88D07C8D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879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874" y="1709740"/>
            <a:ext cx="887253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1874" y="4589465"/>
            <a:ext cx="887253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38965-1B41-8745-A0E5-A09FA84E495A}" type="datetimeFigureOut">
              <a:rPr lang="it-IT" smtClean="0"/>
              <a:t>26/10/24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E2FC8-F433-494F-BF57-CEE88D07C8D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430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7231" y="1825625"/>
            <a:ext cx="4371975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794" y="1825625"/>
            <a:ext cx="4371975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38965-1B41-8745-A0E5-A09FA84E495A}" type="datetimeFigureOut">
              <a:rPr lang="it-IT" smtClean="0"/>
              <a:t>26/10/24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E2FC8-F433-494F-BF57-CEE88D07C8D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2722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365127"/>
            <a:ext cx="8872538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8572" y="1681163"/>
            <a:ext cx="435188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8572" y="2505075"/>
            <a:ext cx="4351883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07794" y="1681163"/>
            <a:ext cx="437331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07794" y="2505075"/>
            <a:ext cx="4373315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38965-1B41-8745-A0E5-A09FA84E495A}" type="datetimeFigureOut">
              <a:rPr lang="it-IT" smtClean="0"/>
              <a:t>26/10/24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E2FC8-F433-494F-BF57-CEE88D07C8D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1332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38965-1B41-8745-A0E5-A09FA84E495A}" type="datetimeFigureOut">
              <a:rPr lang="it-IT" smtClean="0"/>
              <a:t>26/10/24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E2FC8-F433-494F-BF57-CEE88D07C8D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4038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38965-1B41-8745-A0E5-A09FA84E495A}" type="datetimeFigureOut">
              <a:rPr lang="it-IT" smtClean="0"/>
              <a:t>26/10/24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E2FC8-F433-494F-BF57-CEE88D07C8D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204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457200"/>
            <a:ext cx="33178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3315" y="987427"/>
            <a:ext cx="5207794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2057400"/>
            <a:ext cx="33178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38965-1B41-8745-A0E5-A09FA84E495A}" type="datetimeFigureOut">
              <a:rPr lang="it-IT" smtClean="0"/>
              <a:t>26/10/24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E2FC8-F433-494F-BF57-CEE88D07C8D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326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457200"/>
            <a:ext cx="33178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73315" y="987427"/>
            <a:ext cx="5207794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2057400"/>
            <a:ext cx="33178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38965-1B41-8745-A0E5-A09FA84E495A}" type="datetimeFigureOut">
              <a:rPr lang="it-IT" smtClean="0"/>
              <a:t>26/10/24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E2FC8-F433-494F-BF57-CEE88D07C8D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386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07231" y="365127"/>
            <a:ext cx="88725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231" y="1825625"/>
            <a:ext cx="887253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7231" y="6356352"/>
            <a:ext cx="231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38965-1B41-8745-A0E5-A09FA84E495A}" type="datetimeFigureOut">
              <a:rPr lang="it-IT" smtClean="0"/>
              <a:t>26/10/24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07569" y="6356352"/>
            <a:ext cx="3471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65194" y="6356352"/>
            <a:ext cx="231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DE2FC8-F433-494F-BF57-CEE88D07C8D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8251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28.png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2.wdp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microsoft.com/office/2007/relationships/hdphoto" Target="../media/hdphoto14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microsoft.com/office/2007/relationships/hdphoto" Target="../media/hdphoto13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wmf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4EAF6A29-2D78-A4D0-B999-375E03428F34}"/>
              </a:ext>
            </a:extLst>
          </p:cNvPr>
          <p:cNvSpPr txBox="1"/>
          <p:nvPr/>
        </p:nvSpPr>
        <p:spPr>
          <a:xfrm>
            <a:off x="125108" y="4735606"/>
            <a:ext cx="6377292" cy="198269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kern="1200" dirty="0">
                <a:solidFill>
                  <a:srgbClr val="0070C0"/>
                </a:solidFill>
                <a:latin typeface="Arial Rounded MT Bold" panose="020F0704030504030204" pitchFamily="34" charset="77"/>
                <a:ea typeface="+mj-ea"/>
                <a:cs typeface="+mj-cs"/>
              </a:rPr>
              <a:t>Francesco </a:t>
            </a:r>
            <a:r>
              <a:rPr lang="en-US" sz="3200" kern="1200" dirty="0" err="1">
                <a:solidFill>
                  <a:srgbClr val="0070C0"/>
                </a:solidFill>
                <a:latin typeface="Arial Rounded MT Bold" panose="020F0704030504030204" pitchFamily="34" charset="77"/>
                <a:ea typeface="+mj-ea"/>
                <a:cs typeface="+mj-cs"/>
              </a:rPr>
              <a:t>Perticone</a:t>
            </a:r>
            <a:endParaRPr lang="en-US" sz="3200" kern="1200" dirty="0">
              <a:solidFill>
                <a:srgbClr val="0070C0"/>
              </a:solidFill>
              <a:latin typeface="Arial Rounded MT Bold" panose="020F0704030504030204" pitchFamily="34" charset="77"/>
              <a:ea typeface="+mj-ea"/>
              <a:cs typeface="+mj-cs"/>
            </a:endParaRP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800" kern="1200" dirty="0">
              <a:solidFill>
                <a:srgbClr val="0070C0"/>
              </a:solidFill>
              <a:latin typeface="Arial Rounded MT Bold" panose="020F0704030504030204" pitchFamily="34" charset="77"/>
              <a:ea typeface="+mj-ea"/>
              <a:cs typeface="+mj-cs"/>
            </a:endParaRP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200" kern="1200" dirty="0" err="1">
                <a:solidFill>
                  <a:srgbClr val="0070C0"/>
                </a:solidFill>
                <a:latin typeface="Arial Rounded MT Bold" panose="020F0704030504030204" pitchFamily="34" charset="77"/>
                <a:ea typeface="+mj-ea"/>
                <a:cs typeface="+mj-cs"/>
              </a:rPr>
              <a:t>Università</a:t>
            </a:r>
            <a:r>
              <a:rPr lang="en-US" sz="2200" kern="1200" dirty="0">
                <a:solidFill>
                  <a:srgbClr val="0070C0"/>
                </a:solidFill>
                <a:latin typeface="Arial Rounded MT Bold" panose="020F0704030504030204" pitchFamily="34" charset="77"/>
                <a:ea typeface="+mj-ea"/>
                <a:cs typeface="+mj-cs"/>
              </a:rPr>
              <a:t> Magna Gr</a:t>
            </a:r>
            <a:r>
              <a:rPr lang="en-US" sz="2200" i="1" kern="1200" dirty="0">
                <a:solidFill>
                  <a:srgbClr val="0070C0"/>
                </a:solidFill>
                <a:latin typeface="Arial Rounded MT Bold" panose="020F0704030504030204" pitchFamily="34" charset="77"/>
                <a:ea typeface="+mj-ea"/>
                <a:cs typeface="+mj-cs"/>
              </a:rPr>
              <a:t>ae</a:t>
            </a:r>
            <a:r>
              <a:rPr lang="en-US" sz="2200" kern="1200" dirty="0">
                <a:solidFill>
                  <a:srgbClr val="0070C0"/>
                </a:solidFill>
                <a:latin typeface="Arial Rounded MT Bold" panose="020F0704030504030204" pitchFamily="34" charset="77"/>
                <a:ea typeface="+mj-ea"/>
                <a:cs typeface="+mj-cs"/>
              </a:rPr>
              <a:t>cia di </a:t>
            </a:r>
            <a:r>
              <a:rPr lang="en-US" sz="2200" dirty="0">
                <a:solidFill>
                  <a:srgbClr val="0070C0"/>
                </a:solidFill>
                <a:latin typeface="Arial Rounded MT Bold" panose="020F0704030504030204" pitchFamily="34" charset="77"/>
                <a:ea typeface="+mj-ea"/>
                <a:cs typeface="+mj-cs"/>
              </a:rPr>
              <a:t>Catanzaro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200" kern="1200" dirty="0" err="1">
                <a:solidFill>
                  <a:srgbClr val="0070C0"/>
                </a:solidFill>
                <a:latin typeface="Arial Rounded MT Bold" panose="020F0704030504030204" pitchFamily="34" charset="77"/>
                <a:ea typeface="+mj-ea"/>
                <a:cs typeface="+mj-cs"/>
              </a:rPr>
              <a:t>Presidente</a:t>
            </a:r>
            <a:r>
              <a:rPr lang="en-US" sz="2200" kern="1200" dirty="0">
                <a:solidFill>
                  <a:srgbClr val="0070C0"/>
                </a:solidFill>
                <a:latin typeface="Arial Rounded MT Bold" panose="020F0704030504030204" pitchFamily="34" charset="77"/>
                <a:ea typeface="+mj-ea"/>
                <a:cs typeface="+mj-cs"/>
              </a:rPr>
              <a:t> </a:t>
            </a:r>
            <a:r>
              <a:rPr lang="en-US" sz="2200" kern="1200" dirty="0" err="1">
                <a:solidFill>
                  <a:srgbClr val="0070C0"/>
                </a:solidFill>
                <a:latin typeface="Arial Rounded MT Bold" panose="020F0704030504030204" pitchFamily="34" charset="77"/>
                <a:ea typeface="+mj-ea"/>
                <a:cs typeface="+mj-cs"/>
              </a:rPr>
              <a:t>Onorario</a:t>
            </a:r>
            <a:r>
              <a:rPr lang="en-US" sz="2200" kern="1200" dirty="0">
                <a:solidFill>
                  <a:srgbClr val="0070C0"/>
                </a:solidFill>
                <a:latin typeface="Arial Rounded MT Bold" panose="020F0704030504030204" pitchFamily="34" charset="77"/>
                <a:ea typeface="+mj-ea"/>
                <a:cs typeface="+mj-cs"/>
              </a:rPr>
              <a:t> 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200" dirty="0" err="1">
                <a:solidFill>
                  <a:srgbClr val="0070C0"/>
                </a:solidFill>
                <a:latin typeface="Arial Rounded MT Bold" panose="020F0704030504030204" pitchFamily="34" charset="77"/>
                <a:ea typeface="+mj-ea"/>
                <a:cs typeface="+mj-cs"/>
              </a:rPr>
              <a:t>Società</a:t>
            </a:r>
            <a:r>
              <a:rPr lang="en-US" sz="2200" dirty="0">
                <a:solidFill>
                  <a:srgbClr val="0070C0"/>
                </a:solidFill>
                <a:latin typeface="Arial Rounded MT Bold" panose="020F0704030504030204" pitchFamily="34" charset="77"/>
                <a:ea typeface="+mj-ea"/>
                <a:cs typeface="+mj-cs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 Rounded MT Bold" panose="020F0704030504030204" pitchFamily="34" charset="77"/>
                <a:ea typeface="+mj-ea"/>
                <a:cs typeface="+mj-cs"/>
              </a:rPr>
              <a:t>Italiana</a:t>
            </a:r>
            <a:r>
              <a:rPr lang="en-US" sz="2200" dirty="0">
                <a:solidFill>
                  <a:srgbClr val="0070C0"/>
                </a:solidFill>
                <a:latin typeface="Arial Rounded MT Bold" panose="020F0704030504030204" pitchFamily="34" charset="77"/>
                <a:ea typeface="+mj-ea"/>
                <a:cs typeface="+mj-cs"/>
              </a:rPr>
              <a:t> di </a:t>
            </a:r>
            <a:r>
              <a:rPr lang="en-US" sz="2200" dirty="0" err="1">
                <a:solidFill>
                  <a:srgbClr val="0070C0"/>
                </a:solidFill>
                <a:latin typeface="Arial Rounded MT Bold" panose="020F0704030504030204" pitchFamily="34" charset="77"/>
                <a:ea typeface="+mj-ea"/>
                <a:cs typeface="+mj-cs"/>
              </a:rPr>
              <a:t>Medicina</a:t>
            </a:r>
            <a:r>
              <a:rPr lang="en-US" sz="2200" dirty="0">
                <a:solidFill>
                  <a:srgbClr val="0070C0"/>
                </a:solidFill>
                <a:latin typeface="Arial Rounded MT Bold" panose="020F0704030504030204" pitchFamily="34" charset="77"/>
                <a:ea typeface="+mj-ea"/>
                <a:cs typeface="+mj-cs"/>
              </a:rPr>
              <a:t> Interna</a:t>
            </a:r>
            <a:endParaRPr lang="en-US" sz="2200" kern="1200" dirty="0">
              <a:solidFill>
                <a:srgbClr val="0070C0"/>
              </a:solidFill>
              <a:latin typeface="Arial Rounded MT Bold" panose="020F0704030504030204" pitchFamily="34" charset="77"/>
              <a:ea typeface="+mj-ea"/>
              <a:cs typeface="+mj-cs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696A1E07-E61C-541E-6069-EC102704D0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39" t="19817" r="7026" b="9450"/>
          <a:stretch/>
        </p:blipFill>
        <p:spPr>
          <a:xfrm>
            <a:off x="241300" y="1638300"/>
            <a:ext cx="6184900" cy="2657216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883ADAAA-2309-902B-DCF5-A355E8B4D8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29" t="22865" r="50000" b="6402"/>
          <a:stretch/>
        </p:blipFill>
        <p:spPr>
          <a:xfrm>
            <a:off x="6590424" y="3606800"/>
            <a:ext cx="3444468" cy="2916484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053A2EC9-23CD-7115-2202-32AA83D60F6A}"/>
              </a:ext>
            </a:extLst>
          </p:cNvPr>
          <p:cNvSpPr txBox="1"/>
          <p:nvPr/>
        </p:nvSpPr>
        <p:spPr>
          <a:xfrm>
            <a:off x="520700" y="101600"/>
            <a:ext cx="9245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dirty="0">
                <a:solidFill>
                  <a:srgbClr val="0070C0"/>
                </a:solidFill>
                <a:latin typeface="Britannic Bold" panose="020B0903060703020204" pitchFamily="34" charset="77"/>
              </a:rPr>
              <a:t>L’anziano a tavola</a:t>
            </a:r>
          </a:p>
          <a:p>
            <a:pPr algn="ctr"/>
            <a:r>
              <a:rPr lang="it-IT" sz="3200" i="1" dirty="0">
                <a:solidFill>
                  <a:srgbClr val="0070C0"/>
                </a:solidFill>
                <a:latin typeface="Britannic Bold" panose="020B0903060703020204" pitchFamily="34" charset="77"/>
              </a:rPr>
              <a:t>Suggerimenti per una corretta alimentazione</a:t>
            </a:r>
          </a:p>
        </p:txBody>
      </p:sp>
    </p:spTree>
    <p:extLst>
      <p:ext uri="{BB962C8B-B14F-4D97-AF65-F5344CB8AC3E}">
        <p14:creationId xmlns:p14="http://schemas.microsoft.com/office/powerpoint/2010/main" val="10992380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 descr="castello_nicotera">
            <a:extLst>
              <a:ext uri="{FF2B5EF4-FFF2-40B4-BE49-F238E27FC236}">
                <a16:creationId xmlns:a16="http://schemas.microsoft.com/office/drawing/2014/main" id="{F7A40A0F-837D-0B21-8FD1-88A4FAE30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33"/>
          <a:stretch>
            <a:fillRect/>
          </a:stretch>
        </p:blipFill>
        <p:spPr bwMode="auto">
          <a:xfrm>
            <a:off x="1543050" y="762000"/>
            <a:ext cx="38862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0" name="Picture 3" descr="nicotera_01">
            <a:extLst>
              <a:ext uri="{FF2B5EF4-FFF2-40B4-BE49-F238E27FC236}">
                <a16:creationId xmlns:a16="http://schemas.microsoft.com/office/drawing/2014/main" id="{FE5EA7B6-3559-40A7-FC85-AAA2C2D96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74663"/>
            <a:ext cx="43434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651" name="Group 4">
            <a:extLst>
              <a:ext uri="{FF2B5EF4-FFF2-40B4-BE49-F238E27FC236}">
                <a16:creationId xmlns:a16="http://schemas.microsoft.com/office/drawing/2014/main" id="{C6368117-B706-480A-77D6-1544F64E1CB0}"/>
              </a:ext>
            </a:extLst>
          </p:cNvPr>
          <p:cNvGrpSpPr>
            <a:grpSpLocks/>
          </p:cNvGrpSpPr>
          <p:nvPr/>
        </p:nvGrpSpPr>
        <p:grpSpPr bwMode="auto">
          <a:xfrm>
            <a:off x="3340100" y="1508125"/>
            <a:ext cx="3608388" cy="3841750"/>
            <a:chOff x="0" y="3254"/>
            <a:chExt cx="2273" cy="2420"/>
          </a:xfrm>
        </p:grpSpPr>
        <p:sp>
          <p:nvSpPr>
            <p:cNvPr id="177157" name="Rectangle 5">
              <a:extLst>
                <a:ext uri="{FF2B5EF4-FFF2-40B4-BE49-F238E27FC236}">
                  <a16:creationId xmlns:a16="http://schemas.microsoft.com/office/drawing/2014/main" id="{E79BAB51-DF02-CCCC-0A37-742E9A6E5C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254"/>
              <a:ext cx="2273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+mn-lt"/>
                <a:ea typeface="+mn-ea"/>
              </a:endParaRPr>
            </a:p>
          </p:txBody>
        </p:sp>
        <p:grpSp>
          <p:nvGrpSpPr>
            <p:cNvPr id="27655" name="Group 6">
              <a:extLst>
                <a:ext uri="{FF2B5EF4-FFF2-40B4-BE49-F238E27FC236}">
                  <a16:creationId xmlns:a16="http://schemas.microsoft.com/office/drawing/2014/main" id="{79249FCD-4F41-2E3B-FA26-47B43254798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3254"/>
              <a:ext cx="2222" cy="2420"/>
              <a:chOff x="0" y="3254"/>
              <a:chExt cx="2222" cy="2420"/>
            </a:xfrm>
          </p:grpSpPr>
          <p:sp>
            <p:nvSpPr>
              <p:cNvPr id="177159" name="Rectangle 7">
                <a:extLst>
                  <a:ext uri="{FF2B5EF4-FFF2-40B4-BE49-F238E27FC236}">
                    <a16:creationId xmlns:a16="http://schemas.microsoft.com/office/drawing/2014/main" id="{34F44CB8-A960-697B-5EF0-C745963F60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3254"/>
                <a:ext cx="2222" cy="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latin typeface="+mn-lt"/>
                  <a:ea typeface="+mn-ea"/>
                </a:endParaRPr>
              </a:p>
            </p:txBody>
          </p:sp>
          <p:sp>
            <p:nvSpPr>
              <p:cNvPr id="177160" name="Rectangle 8">
                <a:extLst>
                  <a:ext uri="{FF2B5EF4-FFF2-40B4-BE49-F238E27FC236}">
                    <a16:creationId xmlns:a16="http://schemas.microsoft.com/office/drawing/2014/main" id="{EC6045CB-D3E4-6678-D649-6398B117C5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3254"/>
                <a:ext cx="2166" cy="24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it-IT" sz="1000">
                    <a:solidFill>
                      <a:srgbClr val="000066"/>
                    </a:solidFill>
                    <a:latin typeface="Verdana" panose="020B0604030504040204" pitchFamily="34" charset="0"/>
                  </a:rPr>
                  <a:t>  </a:t>
                </a:r>
                <a:r>
                  <a:rPr lang="en-US" altLang="it-IT" sz="23600">
                    <a:solidFill>
                      <a:srgbClr val="000066"/>
                    </a:solidFill>
                    <a:latin typeface="Verdana" panose="020B0604030504040204" pitchFamily="34" charset="0"/>
                  </a:rPr>
                  <a:t> </a:t>
                </a:r>
                <a:r>
                  <a:rPr lang="en-US" altLang="it-IT" sz="1000">
                    <a:solidFill>
                      <a:srgbClr val="000066"/>
                    </a:solidFill>
                    <a:latin typeface="Verdana" panose="020B0604030504040204" pitchFamily="34" charset="0"/>
                  </a:rPr>
                  <a:t>                                                  </a:t>
                </a:r>
              </a:p>
            </p:txBody>
          </p:sp>
        </p:grpSp>
      </p:grpSp>
      <p:pic>
        <p:nvPicPr>
          <p:cNvPr id="27652" name="Picture 9" descr="calabria_cartina">
            <a:extLst>
              <a:ext uri="{FF2B5EF4-FFF2-40B4-BE49-F238E27FC236}">
                <a16:creationId xmlns:a16="http://schemas.microsoft.com/office/drawing/2014/main" id="{0987F822-9C03-08B1-8768-CCC660DD0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975" y="2744788"/>
            <a:ext cx="2286000" cy="376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62" name="Picture 10">
            <a:extLst>
              <a:ext uri="{FF2B5EF4-FFF2-40B4-BE49-F238E27FC236}">
                <a16:creationId xmlns:a16="http://schemas.microsoft.com/office/drawing/2014/main" id="{5841EF2C-065B-AAC7-F5A6-E42F20E11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72" t="36761" r="42215" b="34763"/>
          <a:stretch>
            <a:fillRect/>
          </a:stretch>
        </p:blipFill>
        <p:spPr bwMode="auto">
          <a:xfrm>
            <a:off x="7791450" y="3714750"/>
            <a:ext cx="2095500" cy="284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5589683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5059" name="Rectangle 3">
            <a:extLst>
              <a:ext uri="{FF2B5EF4-FFF2-40B4-BE49-F238E27FC236}">
                <a16:creationId xmlns:a16="http://schemas.microsoft.com/office/drawing/2014/main" id="{4C8AEE94-89D8-1D9C-D5EB-768DAB7A95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4925" y="285750"/>
            <a:ext cx="7696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</a:rPr>
              <a:t>COSA E’ LA DIETA MEDITERRANEA</a:t>
            </a:r>
          </a:p>
        </p:txBody>
      </p:sp>
      <p:sp>
        <p:nvSpPr>
          <p:cNvPr id="56323" name="Rectangle 2">
            <a:extLst>
              <a:ext uri="{FF2B5EF4-FFF2-40B4-BE49-F238E27FC236}">
                <a16:creationId xmlns:a16="http://schemas.microsoft.com/office/drawing/2014/main" id="{2671D4E1-4731-B5FA-C881-6BB878629C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8688" y="1071564"/>
            <a:ext cx="878681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>
                <a:solidFill>
                  <a:srgbClr val="000000"/>
                </a:solidFill>
                <a:latin typeface="Comic Sans MS" panose="030F0902030302020204" pitchFamily="66" charset="0"/>
              </a:rPr>
              <a:t>Praticare la dieta mediterranea significa ritornare ad un’alimentazione tradizionale,  legata alla terra, al mare ed alle variazioni stagionali dell’area mediterranea</a:t>
            </a:r>
          </a:p>
        </p:txBody>
      </p:sp>
      <p:pic>
        <p:nvPicPr>
          <p:cNvPr id="56324" name="Picture 7" descr="http://www.voglioviverecosi.com/public/vvc/UserFiles/Image/CAMPAGNA%20BBB%20BBB.jpg">
            <a:extLst>
              <a:ext uri="{FF2B5EF4-FFF2-40B4-BE49-F238E27FC236}">
                <a16:creationId xmlns:a16="http://schemas.microsoft.com/office/drawing/2014/main" id="{77D30D02-9F2E-55F5-6033-16ED07884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35"/>
          <a:stretch>
            <a:fillRect/>
          </a:stretch>
        </p:blipFill>
        <p:spPr bwMode="auto">
          <a:xfrm>
            <a:off x="4429125" y="2200275"/>
            <a:ext cx="3214688" cy="209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Picture 9" descr="http://www.fotografieitalia.it/foto/3127/POLIGNANO%20A%20MARE_3127-07-18-31-1393.jpg">
            <a:extLst>
              <a:ext uri="{FF2B5EF4-FFF2-40B4-BE49-F238E27FC236}">
                <a16:creationId xmlns:a16="http://schemas.microsoft.com/office/drawing/2014/main" id="{64E00160-8886-21D8-D8D2-7196DA366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90"/>
          <a:stretch>
            <a:fillRect/>
          </a:stretch>
        </p:blipFill>
        <p:spPr bwMode="auto">
          <a:xfrm>
            <a:off x="714376" y="2147888"/>
            <a:ext cx="3578225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D063C6C5-2AA1-4E31-2AF3-799B1CBE22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8688" y="4576764"/>
            <a:ext cx="85725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>
                <a:solidFill>
                  <a:srgbClr val="000000"/>
                </a:solidFill>
                <a:latin typeface="Comic Sans MS" panose="030F0902030302020204" pitchFamily="66" charset="0"/>
              </a:rPr>
              <a:t>Grazie alla elevata varietà di cibi, ed alle ottimali condizioni climatiche in cui questi alimenti sono prodotti, la dieta mediterranea fornisce sostanze in quantità tali da proteggere e migliorare lo stato di salute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5A398125-F602-4C92-2198-D86F930570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126" y="5791201"/>
            <a:ext cx="84296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>
                <a:solidFill>
                  <a:srgbClr val="000000"/>
                </a:solidFill>
                <a:latin typeface="Comic Sans MS" panose="030F0902030302020204" pitchFamily="66" charset="0"/>
              </a:rPr>
              <a:t>Oltre la scelta dell’alimento, la sua coltivazione, il suo trattamento, la maniera di essere cucinato, è importante la composizione del terreno, il grado di esposizione al sole, il grado di umidità.</a:t>
            </a:r>
            <a:endParaRPr lang="it-IT" altLang="it-IT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56328" name="Picture 2" descr="La dieta mediterranea della Puglia">
            <a:extLst>
              <a:ext uri="{FF2B5EF4-FFF2-40B4-BE49-F238E27FC236}">
                <a16:creationId xmlns:a16="http://schemas.microsoft.com/office/drawing/2014/main" id="{A44F31B5-7780-29D8-4368-54D21EC4A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5" t="29349" r="13235" b="7683"/>
          <a:stretch>
            <a:fillRect/>
          </a:stretch>
        </p:blipFill>
        <p:spPr bwMode="auto">
          <a:xfrm>
            <a:off x="7775576" y="2219325"/>
            <a:ext cx="1725613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47388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Immagine 1">
            <a:extLst>
              <a:ext uri="{FF2B5EF4-FFF2-40B4-BE49-F238E27FC236}">
                <a16:creationId xmlns:a16="http://schemas.microsoft.com/office/drawing/2014/main" id="{D2AC301C-B728-6C4C-6690-ED6C974DB4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61"/>
          <a:stretch>
            <a:fillRect/>
          </a:stretch>
        </p:blipFill>
        <p:spPr bwMode="auto">
          <a:xfrm>
            <a:off x="1714500" y="1"/>
            <a:ext cx="6858000" cy="644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6044B0CF-17B5-DB10-D1BC-EF71EB1679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5889" y="3659189"/>
            <a:ext cx="18002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600" b="1">
                <a:latin typeface="Comic Sans MS" panose="030F0902030302020204" pitchFamily="66" charset="0"/>
              </a:rPr>
              <a:t>Sono pseudocereali il grano saraceno, l'amaranto, la quinoa, la chia</a:t>
            </a:r>
          </a:p>
        </p:txBody>
      </p:sp>
      <p:pic>
        <p:nvPicPr>
          <p:cNvPr id="50180" name="Picture 2" descr="Freccia, Visualizza, Simbolo, Direzione, Destra">
            <a:extLst>
              <a:ext uri="{FF2B5EF4-FFF2-40B4-BE49-F238E27FC236}">
                <a16:creationId xmlns:a16="http://schemas.microsoft.com/office/drawing/2014/main" id="{1219D0C2-123C-7030-52F2-628470B75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713" y="5256213"/>
            <a:ext cx="5080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e 1">
            <a:extLst>
              <a:ext uri="{FF2B5EF4-FFF2-40B4-BE49-F238E27FC236}">
                <a16:creationId xmlns:a16="http://schemas.microsoft.com/office/drawing/2014/main" id="{05E8789C-CA2E-1D59-65B3-1BE67DACFBC3}"/>
              </a:ext>
            </a:extLst>
          </p:cNvPr>
          <p:cNvSpPr/>
          <p:nvPr/>
        </p:nvSpPr>
        <p:spPr>
          <a:xfrm>
            <a:off x="4856163" y="1628775"/>
            <a:ext cx="1727200" cy="15128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9ED299F6-5CBA-EFEB-EF11-96D20AA7C3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38" y="4770438"/>
            <a:ext cx="2570162" cy="117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83911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3">
            <a:extLst>
              <a:ext uri="{FF2B5EF4-FFF2-40B4-BE49-F238E27FC236}">
                <a16:creationId xmlns:a16="http://schemas.microsoft.com/office/drawing/2014/main" id="{25B36B01-1506-8636-E197-56C4CA934F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4238" y="6443663"/>
            <a:ext cx="59506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it-IT" altLang="it-IT" b="1">
                <a:solidFill>
                  <a:srgbClr val="000000"/>
                </a:solidFill>
                <a:latin typeface="Comic Sans MS" panose="030F0902030302020204" pitchFamily="66" charset="0"/>
              </a:rPr>
              <a:t>Di Daniele N et al, Oncotarget, 8: 8947-8979, 2017</a:t>
            </a:r>
          </a:p>
        </p:txBody>
      </p:sp>
      <p:pic>
        <p:nvPicPr>
          <p:cNvPr id="96258" name="Picture 2">
            <a:extLst>
              <a:ext uri="{FF2B5EF4-FFF2-40B4-BE49-F238E27FC236}">
                <a16:creationId xmlns:a16="http://schemas.microsoft.com/office/drawing/2014/main" id="{DD067893-31B6-6CEB-A74D-24CBB1E85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2630" y="368300"/>
            <a:ext cx="9604170" cy="582930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58728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229AC247-91FF-8EA4-1C15-38FB4CEBC3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46" t="6706" r="38725" b="26524"/>
          <a:stretch/>
        </p:blipFill>
        <p:spPr>
          <a:xfrm>
            <a:off x="342900" y="342900"/>
            <a:ext cx="4508210" cy="292100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1A82A950-0826-1385-7327-2CA3A92A58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1405" t="8535" r="21732" b="13413"/>
          <a:stretch/>
        </p:blipFill>
        <p:spPr>
          <a:xfrm>
            <a:off x="5334000" y="342900"/>
            <a:ext cx="4419600" cy="32512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D2580832-CB04-AA3F-53B2-8A6A8E20F9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9477" t="7316" r="41667" b="25914"/>
          <a:stretch/>
        </p:blipFill>
        <p:spPr>
          <a:xfrm>
            <a:off x="571499" y="3441700"/>
            <a:ext cx="4022711" cy="29464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5982551-F5C2-D9DE-0FC5-E295DFCA102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680" r="24837" b="6402"/>
          <a:stretch/>
        </p:blipFill>
        <p:spPr>
          <a:xfrm>
            <a:off x="4791375" y="3467100"/>
            <a:ext cx="4459231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1074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35E0645-CCCC-4A12-A5A6-97D0FACED3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45" t="8841" r="19772" b="13414"/>
          <a:stretch/>
        </p:blipFill>
        <p:spPr>
          <a:xfrm>
            <a:off x="304800" y="264856"/>
            <a:ext cx="5778500" cy="3961069"/>
          </a:xfrm>
          <a:prstGeom prst="rect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4CBF08A0-EE0D-6DC1-919E-CF1ED531E8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35" t="10059" r="26634" b="18902"/>
          <a:stretch/>
        </p:blipFill>
        <p:spPr>
          <a:xfrm>
            <a:off x="6324599" y="556140"/>
            <a:ext cx="3759201" cy="2678603"/>
          </a:xfrm>
          <a:prstGeom prst="rect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9349A830-C414-3237-519B-0547D77ADB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4" t="22561" r="40033" b="6707"/>
          <a:stretch/>
        </p:blipFill>
        <p:spPr>
          <a:xfrm>
            <a:off x="5369066" y="3029361"/>
            <a:ext cx="4502388" cy="2901539"/>
          </a:xfrm>
          <a:prstGeom prst="rect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B6DAC958-3994-803C-E542-B2F8297A957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71" r="26634" b="7316"/>
          <a:stretch/>
        </p:blipFill>
        <p:spPr>
          <a:xfrm>
            <a:off x="1011240" y="3429000"/>
            <a:ext cx="4621784" cy="3193202"/>
          </a:xfrm>
          <a:prstGeom prst="rect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493278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9B401A83-C142-E81C-01F6-56D65F7B0D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8" t="8231" r="27778" b="19816"/>
          <a:stretch/>
        </p:blipFill>
        <p:spPr>
          <a:xfrm>
            <a:off x="406399" y="838201"/>
            <a:ext cx="9515203" cy="532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1635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5A5BEFFC-EC03-B718-44B7-7EB54702C0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3496" t="32012" r="11438" b="26524"/>
          <a:stretch/>
        </p:blipFill>
        <p:spPr>
          <a:xfrm>
            <a:off x="606145" y="2082800"/>
            <a:ext cx="9157727" cy="3695700"/>
          </a:xfrm>
          <a:prstGeom prst="rect">
            <a:avLst/>
          </a:prstGeom>
          <a:ln w="127000" cap="rnd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91B99905-08CA-ED0E-51EC-CF41A06066B0}"/>
              </a:ext>
            </a:extLst>
          </p:cNvPr>
          <p:cNvSpPr txBox="1"/>
          <p:nvPr/>
        </p:nvSpPr>
        <p:spPr>
          <a:xfrm>
            <a:off x="952500" y="609600"/>
            <a:ext cx="8509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kern="0" dirty="0">
                <a:solidFill>
                  <a:srgbClr val="0070C0"/>
                </a:solidFill>
                <a:effectLst/>
                <a:latin typeface="Britannic Bold" panose="020B0903060703020204" pitchFamily="34" charset="77"/>
                <a:ea typeface="Times New Roman" panose="02020603050405020304" pitchFamily="18" charset="0"/>
                <a:cs typeface="Segoe UI" panose="020B0502040204020203" pitchFamily="34" charset="0"/>
              </a:rPr>
              <a:t>Benefici associati ad un’alimentazione sana ed equilibrata per gli anziani</a:t>
            </a:r>
            <a:r>
              <a:rPr lang="it-IT" sz="3200" dirty="0">
                <a:solidFill>
                  <a:srgbClr val="0070C0"/>
                </a:solidFill>
                <a:effectLst/>
                <a:latin typeface="Britannic Bold" panose="020B0903060703020204" pitchFamily="34" charset="77"/>
              </a:rPr>
              <a:t> </a:t>
            </a:r>
            <a:endParaRPr lang="it-IT" sz="3200" dirty="0">
              <a:solidFill>
                <a:srgbClr val="0070C0"/>
              </a:solidFill>
              <a:latin typeface="Britannic Bold" panose="020B0903060703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2793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953FE75F-B96C-530E-1A5C-466773CD1990}"/>
              </a:ext>
            </a:extLst>
          </p:cNvPr>
          <p:cNvSpPr txBox="1"/>
          <p:nvPr/>
        </p:nvSpPr>
        <p:spPr>
          <a:xfrm>
            <a:off x="952500" y="622300"/>
            <a:ext cx="850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kern="0" dirty="0">
                <a:solidFill>
                  <a:srgbClr val="0070C0"/>
                </a:solidFill>
                <a:effectLst/>
                <a:latin typeface="Britannic Bold" panose="020B0903060703020204" pitchFamily="34" charset="77"/>
                <a:ea typeface="Times New Roman" panose="02020603050405020304" pitchFamily="18" charset="0"/>
                <a:cs typeface="Segoe UI" panose="020B0502040204020203" pitchFamily="34" charset="0"/>
              </a:rPr>
              <a:t>Consigli nutrizionali per gli anziani</a:t>
            </a:r>
            <a:r>
              <a:rPr lang="it-IT" sz="3200" dirty="0">
                <a:solidFill>
                  <a:srgbClr val="0070C0"/>
                </a:solidFill>
                <a:effectLst/>
                <a:latin typeface="Britannic Bold" panose="020B0903060703020204" pitchFamily="34" charset="77"/>
              </a:rPr>
              <a:t> </a:t>
            </a:r>
            <a:endParaRPr lang="it-IT" sz="3200" dirty="0">
              <a:solidFill>
                <a:srgbClr val="0070C0"/>
              </a:solidFill>
              <a:latin typeface="Britannic Bold" panose="020B0903060703020204" pitchFamily="34" charset="77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AA8A134-A6D6-D1C7-0114-CE036D8995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9411" t="18598" r="11111" b="27133"/>
          <a:stretch/>
        </p:blipFill>
        <p:spPr>
          <a:xfrm>
            <a:off x="439505" y="1536700"/>
            <a:ext cx="9427395" cy="4610100"/>
          </a:xfrm>
          <a:prstGeom prst="rect">
            <a:avLst/>
          </a:prstGeom>
          <a:ln w="127000" cap="rnd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  <p:extLst>
      <p:ext uri="{BB962C8B-B14F-4D97-AF65-F5344CB8AC3E}">
        <p14:creationId xmlns:p14="http://schemas.microsoft.com/office/powerpoint/2010/main" val="27407881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3D1F0A86-1F3F-3D1F-6C74-890F4D0DDE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5033" t="16159" r="24510" b="9145"/>
          <a:stretch/>
        </p:blipFill>
        <p:spPr>
          <a:xfrm>
            <a:off x="1027663" y="990600"/>
            <a:ext cx="8304763" cy="5499100"/>
          </a:xfrm>
          <a:prstGeom prst="rect">
            <a:avLst/>
          </a:prstGeom>
          <a:ln w="127000" cap="rnd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60D79F29-B128-1125-86DF-915E9585E17B}"/>
              </a:ext>
            </a:extLst>
          </p:cNvPr>
          <p:cNvSpPr txBox="1"/>
          <p:nvPr/>
        </p:nvSpPr>
        <p:spPr>
          <a:xfrm>
            <a:off x="952500" y="241300"/>
            <a:ext cx="850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kern="0" dirty="0">
                <a:solidFill>
                  <a:srgbClr val="0070C0"/>
                </a:solidFill>
                <a:effectLst/>
                <a:latin typeface="Britannic Bold" panose="020B0903060703020204" pitchFamily="34" charset="77"/>
                <a:ea typeface="Times New Roman" panose="02020603050405020304" pitchFamily="18" charset="0"/>
                <a:cs typeface="Segoe UI" panose="020B0502040204020203" pitchFamily="34" charset="0"/>
              </a:rPr>
              <a:t>Vademecum Ministero della Salute</a:t>
            </a:r>
            <a:endParaRPr lang="it-IT" sz="3200" dirty="0">
              <a:solidFill>
                <a:srgbClr val="0070C0"/>
              </a:solidFill>
              <a:latin typeface="Britannic Bold" panose="020B0903060703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582415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EAFF4E25-18B6-912B-E812-8CC0931C33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9492" t="19819" r="37643" b="26619"/>
          <a:stretch/>
        </p:blipFill>
        <p:spPr>
          <a:xfrm>
            <a:off x="997527" y="1506809"/>
            <a:ext cx="8300854" cy="463024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D8FB6C87-F5B1-A6FB-7E18-9369F090F6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158" t="12881" r="81952" b="77405"/>
          <a:stretch/>
        </p:blipFill>
        <p:spPr>
          <a:xfrm>
            <a:off x="154379" y="106877"/>
            <a:ext cx="1552614" cy="52251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F6D98FFD-E976-6EB3-8971-B64C7FF1709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786" t="26479" r="2960" b="9135"/>
          <a:stretch/>
        </p:blipFill>
        <p:spPr>
          <a:xfrm>
            <a:off x="6697683" y="131389"/>
            <a:ext cx="3265713" cy="1268542"/>
          </a:xfrm>
          <a:prstGeom prst="rect">
            <a:avLst/>
          </a:prstGeom>
        </p:spPr>
      </p:pic>
      <p:sp>
        <p:nvSpPr>
          <p:cNvPr id="2" name="Figura a mano libera 1">
            <a:extLst>
              <a:ext uri="{FF2B5EF4-FFF2-40B4-BE49-F238E27FC236}">
                <a16:creationId xmlns:a16="http://schemas.microsoft.com/office/drawing/2014/main" id="{7A8348BE-3974-A966-CE20-E63FAD8471E8}"/>
              </a:ext>
            </a:extLst>
          </p:cNvPr>
          <p:cNvSpPr/>
          <p:nvPr/>
        </p:nvSpPr>
        <p:spPr>
          <a:xfrm>
            <a:off x="950025" y="3194462"/>
            <a:ext cx="108000" cy="1282535"/>
          </a:xfrm>
          <a:custGeom>
            <a:avLst/>
            <a:gdLst>
              <a:gd name="connsiteX0" fmla="*/ 59377 w 59377"/>
              <a:gd name="connsiteY0" fmla="*/ 0 h 1282535"/>
              <a:gd name="connsiteX1" fmla="*/ 35626 w 59377"/>
              <a:gd name="connsiteY1" fmla="*/ 59376 h 1282535"/>
              <a:gd name="connsiteX2" fmla="*/ 11875 w 59377"/>
              <a:gd name="connsiteY2" fmla="*/ 130628 h 1282535"/>
              <a:gd name="connsiteX3" fmla="*/ 35626 w 59377"/>
              <a:gd name="connsiteY3" fmla="*/ 296883 h 1282535"/>
              <a:gd name="connsiteX4" fmla="*/ 59377 w 59377"/>
              <a:gd name="connsiteY4" fmla="*/ 368135 h 1282535"/>
              <a:gd name="connsiteX5" fmla="*/ 47501 w 59377"/>
              <a:gd name="connsiteY5" fmla="*/ 617517 h 1282535"/>
              <a:gd name="connsiteX6" fmla="*/ 23751 w 59377"/>
              <a:gd name="connsiteY6" fmla="*/ 748145 h 1282535"/>
              <a:gd name="connsiteX7" fmla="*/ 11875 w 59377"/>
              <a:gd name="connsiteY7" fmla="*/ 783771 h 1282535"/>
              <a:gd name="connsiteX8" fmla="*/ 0 w 59377"/>
              <a:gd name="connsiteY8" fmla="*/ 843148 h 1282535"/>
              <a:gd name="connsiteX9" fmla="*/ 11875 w 59377"/>
              <a:gd name="connsiteY9" fmla="*/ 961901 h 1282535"/>
              <a:gd name="connsiteX10" fmla="*/ 23751 w 59377"/>
              <a:gd name="connsiteY10" fmla="*/ 997527 h 1282535"/>
              <a:gd name="connsiteX11" fmla="*/ 23751 w 59377"/>
              <a:gd name="connsiteY11" fmla="*/ 1282535 h 1282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9377" h="1282535">
                <a:moveTo>
                  <a:pt x="59377" y="0"/>
                </a:moveTo>
                <a:cubicBezTo>
                  <a:pt x="51460" y="19792"/>
                  <a:pt x="42911" y="39343"/>
                  <a:pt x="35626" y="59376"/>
                </a:cubicBezTo>
                <a:cubicBezTo>
                  <a:pt x="27070" y="82904"/>
                  <a:pt x="11875" y="130628"/>
                  <a:pt x="11875" y="130628"/>
                </a:cubicBezTo>
                <a:cubicBezTo>
                  <a:pt x="15389" y="158737"/>
                  <a:pt x="27067" y="262646"/>
                  <a:pt x="35626" y="296883"/>
                </a:cubicBezTo>
                <a:cubicBezTo>
                  <a:pt x="41698" y="321171"/>
                  <a:pt x="59377" y="368135"/>
                  <a:pt x="59377" y="368135"/>
                </a:cubicBezTo>
                <a:cubicBezTo>
                  <a:pt x="55418" y="451262"/>
                  <a:pt x="53649" y="534523"/>
                  <a:pt x="47501" y="617517"/>
                </a:cubicBezTo>
                <a:cubicBezTo>
                  <a:pt x="46387" y="632562"/>
                  <a:pt x="28546" y="728964"/>
                  <a:pt x="23751" y="748145"/>
                </a:cubicBezTo>
                <a:cubicBezTo>
                  <a:pt x="20715" y="760289"/>
                  <a:pt x="14911" y="771627"/>
                  <a:pt x="11875" y="783771"/>
                </a:cubicBezTo>
                <a:cubicBezTo>
                  <a:pt x="6980" y="803353"/>
                  <a:pt x="3958" y="823356"/>
                  <a:pt x="0" y="843148"/>
                </a:cubicBezTo>
                <a:cubicBezTo>
                  <a:pt x="3958" y="882732"/>
                  <a:pt x="5826" y="922582"/>
                  <a:pt x="11875" y="961901"/>
                </a:cubicBezTo>
                <a:cubicBezTo>
                  <a:pt x="13778" y="974273"/>
                  <a:pt x="23288" y="985018"/>
                  <a:pt x="23751" y="997527"/>
                </a:cubicBezTo>
                <a:cubicBezTo>
                  <a:pt x="27267" y="1092465"/>
                  <a:pt x="23751" y="1187532"/>
                  <a:pt x="23751" y="1282535"/>
                </a:cubicBezTo>
              </a:path>
            </a:pathLst>
          </a:custGeom>
          <a:solidFill>
            <a:schemeClr val="accent2"/>
          </a:solidFill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Figura a mano libera 2">
            <a:extLst>
              <a:ext uri="{FF2B5EF4-FFF2-40B4-BE49-F238E27FC236}">
                <a16:creationId xmlns:a16="http://schemas.microsoft.com/office/drawing/2014/main" id="{9C4C4737-25BA-66FF-C194-EB55A547D4CC}"/>
              </a:ext>
            </a:extLst>
          </p:cNvPr>
          <p:cNvSpPr/>
          <p:nvPr/>
        </p:nvSpPr>
        <p:spPr>
          <a:xfrm>
            <a:off x="9177636" y="3194462"/>
            <a:ext cx="108000" cy="1282535"/>
          </a:xfrm>
          <a:custGeom>
            <a:avLst/>
            <a:gdLst>
              <a:gd name="connsiteX0" fmla="*/ 59377 w 59377"/>
              <a:gd name="connsiteY0" fmla="*/ 0 h 1282535"/>
              <a:gd name="connsiteX1" fmla="*/ 35626 w 59377"/>
              <a:gd name="connsiteY1" fmla="*/ 59376 h 1282535"/>
              <a:gd name="connsiteX2" fmla="*/ 11875 w 59377"/>
              <a:gd name="connsiteY2" fmla="*/ 130628 h 1282535"/>
              <a:gd name="connsiteX3" fmla="*/ 35626 w 59377"/>
              <a:gd name="connsiteY3" fmla="*/ 296883 h 1282535"/>
              <a:gd name="connsiteX4" fmla="*/ 59377 w 59377"/>
              <a:gd name="connsiteY4" fmla="*/ 368135 h 1282535"/>
              <a:gd name="connsiteX5" fmla="*/ 47501 w 59377"/>
              <a:gd name="connsiteY5" fmla="*/ 617517 h 1282535"/>
              <a:gd name="connsiteX6" fmla="*/ 23751 w 59377"/>
              <a:gd name="connsiteY6" fmla="*/ 748145 h 1282535"/>
              <a:gd name="connsiteX7" fmla="*/ 11875 w 59377"/>
              <a:gd name="connsiteY7" fmla="*/ 783771 h 1282535"/>
              <a:gd name="connsiteX8" fmla="*/ 0 w 59377"/>
              <a:gd name="connsiteY8" fmla="*/ 843148 h 1282535"/>
              <a:gd name="connsiteX9" fmla="*/ 11875 w 59377"/>
              <a:gd name="connsiteY9" fmla="*/ 961901 h 1282535"/>
              <a:gd name="connsiteX10" fmla="*/ 23751 w 59377"/>
              <a:gd name="connsiteY10" fmla="*/ 997527 h 1282535"/>
              <a:gd name="connsiteX11" fmla="*/ 23751 w 59377"/>
              <a:gd name="connsiteY11" fmla="*/ 1282535 h 1282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9377" h="1282535">
                <a:moveTo>
                  <a:pt x="59377" y="0"/>
                </a:moveTo>
                <a:cubicBezTo>
                  <a:pt x="51460" y="19792"/>
                  <a:pt x="42911" y="39343"/>
                  <a:pt x="35626" y="59376"/>
                </a:cubicBezTo>
                <a:cubicBezTo>
                  <a:pt x="27070" y="82904"/>
                  <a:pt x="11875" y="130628"/>
                  <a:pt x="11875" y="130628"/>
                </a:cubicBezTo>
                <a:cubicBezTo>
                  <a:pt x="15389" y="158737"/>
                  <a:pt x="27067" y="262646"/>
                  <a:pt x="35626" y="296883"/>
                </a:cubicBezTo>
                <a:cubicBezTo>
                  <a:pt x="41698" y="321171"/>
                  <a:pt x="59377" y="368135"/>
                  <a:pt x="59377" y="368135"/>
                </a:cubicBezTo>
                <a:cubicBezTo>
                  <a:pt x="55418" y="451262"/>
                  <a:pt x="53649" y="534523"/>
                  <a:pt x="47501" y="617517"/>
                </a:cubicBezTo>
                <a:cubicBezTo>
                  <a:pt x="46387" y="632562"/>
                  <a:pt x="28546" y="728964"/>
                  <a:pt x="23751" y="748145"/>
                </a:cubicBezTo>
                <a:cubicBezTo>
                  <a:pt x="20715" y="760289"/>
                  <a:pt x="14911" y="771627"/>
                  <a:pt x="11875" y="783771"/>
                </a:cubicBezTo>
                <a:cubicBezTo>
                  <a:pt x="6980" y="803353"/>
                  <a:pt x="3958" y="823356"/>
                  <a:pt x="0" y="843148"/>
                </a:cubicBezTo>
                <a:cubicBezTo>
                  <a:pt x="3958" y="882732"/>
                  <a:pt x="5826" y="922582"/>
                  <a:pt x="11875" y="961901"/>
                </a:cubicBezTo>
                <a:cubicBezTo>
                  <a:pt x="13778" y="974273"/>
                  <a:pt x="23288" y="985018"/>
                  <a:pt x="23751" y="997527"/>
                </a:cubicBezTo>
                <a:cubicBezTo>
                  <a:pt x="27267" y="1092465"/>
                  <a:pt x="23751" y="1187532"/>
                  <a:pt x="23751" y="1282535"/>
                </a:cubicBezTo>
              </a:path>
            </a:pathLst>
          </a:custGeom>
          <a:solidFill>
            <a:schemeClr val="accent2"/>
          </a:solidFill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C8DE7D0F-2DBC-A800-320D-4A339264562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8521" t="21434" r="18086" b="27180"/>
          <a:stretch/>
        </p:blipFill>
        <p:spPr>
          <a:xfrm>
            <a:off x="1077107" y="973779"/>
            <a:ext cx="8115858" cy="5343896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645171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ECF95D6F-25CA-3351-4AF4-24582EEC2B26}"/>
              </a:ext>
            </a:extLst>
          </p:cNvPr>
          <p:cNvSpPr txBox="1"/>
          <p:nvPr/>
        </p:nvSpPr>
        <p:spPr>
          <a:xfrm>
            <a:off x="952500" y="482600"/>
            <a:ext cx="850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kern="0" dirty="0">
                <a:solidFill>
                  <a:srgbClr val="0070C0"/>
                </a:solidFill>
                <a:effectLst/>
                <a:latin typeface="Britannic Bold" panose="020B0903060703020204" pitchFamily="34" charset="77"/>
                <a:ea typeface="Times New Roman" panose="02020603050405020304" pitchFamily="18" charset="0"/>
                <a:cs typeface="Segoe UI" panose="020B0502040204020203" pitchFamily="34" charset="0"/>
              </a:rPr>
              <a:t>Falsi miti per gli anziani</a:t>
            </a:r>
            <a:r>
              <a:rPr lang="it-IT" sz="3200" dirty="0">
                <a:solidFill>
                  <a:srgbClr val="0070C0"/>
                </a:solidFill>
                <a:effectLst/>
                <a:latin typeface="Britannic Bold" panose="020B0903060703020204" pitchFamily="34" charset="77"/>
              </a:rPr>
              <a:t> </a:t>
            </a:r>
            <a:endParaRPr lang="it-IT" sz="3200" dirty="0">
              <a:solidFill>
                <a:srgbClr val="0070C0"/>
              </a:solidFill>
              <a:latin typeface="Britannic Bold" panose="020B0903060703020204" pitchFamily="34" charset="77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C2BAFC8-9213-0101-E0E6-407E3C403D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9085" t="21036" r="11438" b="21646"/>
          <a:stretch/>
        </p:blipFill>
        <p:spPr>
          <a:xfrm>
            <a:off x="499894" y="1536700"/>
            <a:ext cx="9294778" cy="4800600"/>
          </a:xfrm>
          <a:prstGeom prst="rect">
            <a:avLst/>
          </a:prstGeom>
          <a:ln w="127000" cap="rnd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  <p:extLst>
      <p:ext uri="{BB962C8B-B14F-4D97-AF65-F5344CB8AC3E}">
        <p14:creationId xmlns:p14="http://schemas.microsoft.com/office/powerpoint/2010/main" val="21413599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18" descr="untitled">
            <a:extLst>
              <a:ext uri="{FF2B5EF4-FFF2-40B4-BE49-F238E27FC236}">
                <a16:creationId xmlns:a16="http://schemas.microsoft.com/office/drawing/2014/main" id="{6D8259C5-763C-B26D-AEE2-3E6097B8F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6" name="Rectangle 2">
            <a:extLst>
              <a:ext uri="{FF2B5EF4-FFF2-40B4-BE49-F238E27FC236}">
                <a16:creationId xmlns:a16="http://schemas.microsoft.com/office/drawing/2014/main" id="{CCE4F36F-FD18-F0A6-1A8D-A2D9FF3269CF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514350" y="0"/>
            <a:ext cx="92583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GB" b="1" dirty="0" err="1">
                <a:solidFill>
                  <a:srgbClr val="FFFF00"/>
                </a:solidFill>
                <a:effectLst>
                  <a:outerShdw blurRad="50800" dist="38100" dir="2700000" algn="tl" rotWithShape="0">
                    <a:schemeClr val="tx1">
                      <a:alpha val="43000"/>
                    </a:schemeClr>
                  </a:outerShdw>
                </a:effectLst>
                <a:latin typeface="Calisto MT"/>
                <a:cs typeface="Calisto MT"/>
              </a:rPr>
              <a:t>Malnutrizione</a:t>
            </a:r>
            <a:r>
              <a:rPr lang="en-GB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chemeClr val="tx1">
                      <a:alpha val="43000"/>
                    </a:schemeClr>
                  </a:outerShdw>
                </a:effectLst>
                <a:latin typeface="Calisto MT"/>
                <a:cs typeface="Calisto MT"/>
              </a:rPr>
              <a:t>: un </a:t>
            </a:r>
            <a:r>
              <a:rPr lang="en-GB" b="1" dirty="0" err="1">
                <a:solidFill>
                  <a:srgbClr val="FFFF00"/>
                </a:solidFill>
                <a:effectLst>
                  <a:outerShdw blurRad="50800" dist="38100" dir="2700000" algn="tl" rotWithShape="0">
                    <a:schemeClr val="tx1">
                      <a:alpha val="43000"/>
                    </a:schemeClr>
                  </a:outerShdw>
                </a:effectLst>
                <a:latin typeface="Calisto MT"/>
                <a:cs typeface="Calisto MT"/>
              </a:rPr>
              <a:t>ciclo</a:t>
            </a:r>
            <a:r>
              <a:rPr lang="en-GB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chemeClr val="tx1">
                      <a:alpha val="43000"/>
                    </a:schemeClr>
                  </a:outerShdw>
                </a:effectLst>
                <a:latin typeface="Calisto MT"/>
                <a:cs typeface="Calisto MT"/>
              </a:rPr>
              <a:t> </a:t>
            </a:r>
            <a:r>
              <a:rPr lang="en-GB" b="1" dirty="0" err="1">
                <a:solidFill>
                  <a:srgbClr val="FFFF00"/>
                </a:solidFill>
                <a:effectLst>
                  <a:outerShdw blurRad="50800" dist="38100" dir="2700000" algn="tl" rotWithShape="0">
                    <a:schemeClr val="tx1">
                      <a:alpha val="43000"/>
                    </a:schemeClr>
                  </a:outerShdw>
                </a:effectLst>
                <a:latin typeface="Calisto MT"/>
                <a:cs typeface="Calisto MT"/>
              </a:rPr>
              <a:t>vizioso</a:t>
            </a:r>
            <a:endParaRPr lang="en-GB" b="1" dirty="0">
              <a:solidFill>
                <a:srgbClr val="FFFF00"/>
              </a:solidFill>
              <a:effectLst>
                <a:outerShdw blurRad="50800" dist="38100" dir="2700000" algn="tl" rotWithShape="0">
                  <a:schemeClr val="tx1">
                    <a:alpha val="43000"/>
                  </a:schemeClr>
                </a:outerShdw>
              </a:effectLst>
              <a:latin typeface="Calisto MT"/>
              <a:cs typeface="Calisto MT"/>
            </a:endParaRPr>
          </a:p>
        </p:txBody>
      </p:sp>
      <p:sp>
        <p:nvSpPr>
          <p:cNvPr id="77827" name="Rectangle 3">
            <a:extLst>
              <a:ext uri="{FF2B5EF4-FFF2-40B4-BE49-F238E27FC236}">
                <a16:creationId xmlns:a16="http://schemas.microsoft.com/office/drawing/2014/main" id="{B72795C6-0281-C362-9181-351A61BCBE16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514350" y="1600200"/>
            <a:ext cx="4538663" cy="4525963"/>
          </a:xfrm>
        </p:spPr>
        <p:txBody>
          <a:bodyPr/>
          <a:lstStyle/>
          <a:p>
            <a:pPr eaLnBrk="1" hangingPunct="1">
              <a:buFont typeface="Wingdings" charset="0"/>
              <a:buNone/>
              <a:defRPr/>
            </a:pPr>
            <a:r>
              <a:rPr lang="en-GB" sz="2800">
                <a:solidFill>
                  <a:srgbClr val="003399"/>
                </a:solidFill>
                <a:cs typeface="+mn-cs"/>
              </a:rPr>
              <a:t> </a:t>
            </a:r>
          </a:p>
        </p:txBody>
      </p:sp>
      <p:sp>
        <p:nvSpPr>
          <p:cNvPr id="56324" name="Rectangle 19">
            <a:extLst>
              <a:ext uri="{FF2B5EF4-FFF2-40B4-BE49-F238E27FC236}">
                <a16:creationId xmlns:a16="http://schemas.microsoft.com/office/drawing/2014/main" id="{6AE7F0DE-F1C9-1FA6-F3AA-CFF4084F18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350" y="914400"/>
            <a:ext cx="9258300" cy="5410200"/>
          </a:xfrm>
          <a:prstGeom prst="rect">
            <a:avLst/>
          </a:prstGeom>
          <a:solidFill>
            <a:schemeClr val="tx1">
              <a:alpha val="36862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it-IT" altLang="it-IT"/>
          </a:p>
        </p:txBody>
      </p:sp>
      <p:sp>
        <p:nvSpPr>
          <p:cNvPr id="56325" name="AutoShape 5">
            <a:extLst>
              <a:ext uri="{FF2B5EF4-FFF2-40B4-BE49-F238E27FC236}">
                <a16:creationId xmlns:a16="http://schemas.microsoft.com/office/drawing/2014/main" id="{AA05EB0B-B80C-D81F-6514-F8E641824143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1371600" y="1219200"/>
            <a:ext cx="7391400" cy="453548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6326" name="_s77830">
            <a:extLst>
              <a:ext uri="{FF2B5EF4-FFF2-40B4-BE49-F238E27FC236}">
                <a16:creationId xmlns:a16="http://schemas.microsoft.com/office/drawing/2014/main" id="{ACFF9F1E-E75C-0C55-E8D4-DC28A2CCE248}"/>
              </a:ext>
            </a:extLst>
          </p:cNvPr>
          <p:cNvSpPr>
            <a:spLocks noChangeArrowheads="1" noTextEdit="1"/>
          </p:cNvSpPr>
          <p:nvPr/>
        </p:nvSpPr>
        <p:spPr bwMode="auto">
          <a:xfrm>
            <a:off x="3124200" y="1387475"/>
            <a:ext cx="3462338" cy="2184400"/>
          </a:xfrm>
          <a:custGeom>
            <a:avLst/>
            <a:gdLst>
              <a:gd name="T0" fmla="*/ 4111045 w 21600"/>
              <a:gd name="T1" fmla="*/ 0 h 21600"/>
              <a:gd name="T2" fmla="*/ 4111045 w 21600"/>
              <a:gd name="T3" fmla="*/ 0 h 21600"/>
              <a:gd name="T4" fmla="*/ 4111045 w 21600"/>
              <a:gd name="T5" fmla="*/ 0 h 21600"/>
              <a:gd name="T6" fmla="*/ 4111045 w 21600"/>
              <a:gd name="T7" fmla="*/ 0 h 21600"/>
              <a:gd name="T8" fmla="*/ 4111045 w 21600"/>
              <a:gd name="T9" fmla="*/ 0 h 21600"/>
              <a:gd name="T10" fmla="*/ 4111045 w 21600"/>
              <a:gd name="T11" fmla="*/ 0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72 w 21600"/>
              <a:gd name="T19" fmla="*/ 3172 h 21600"/>
              <a:gd name="T20" fmla="*/ 18428 w 21600"/>
              <a:gd name="T21" fmla="*/ 18428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1427" y="3627"/>
                </a:moveTo>
                <a:cubicBezTo>
                  <a:pt x="11218" y="3609"/>
                  <a:pt x="11009" y="3599"/>
                  <a:pt x="10800" y="3599"/>
                </a:cubicBezTo>
                <a:cubicBezTo>
                  <a:pt x="9960" y="3599"/>
                  <a:pt x="9126" y="3746"/>
                  <a:pt x="8337" y="4034"/>
                </a:cubicBezTo>
                <a:lnTo>
                  <a:pt x="7106" y="651"/>
                </a:lnTo>
                <a:cubicBezTo>
                  <a:pt x="8290" y="220"/>
                  <a:pt x="9540" y="-1"/>
                  <a:pt x="10800" y="-1"/>
                </a:cubicBezTo>
                <a:cubicBezTo>
                  <a:pt x="11114" y="-1"/>
                  <a:pt x="11428" y="13"/>
                  <a:pt x="11741" y="41"/>
                </a:cubicBezTo>
                <a:lnTo>
                  <a:pt x="11976" y="-2649"/>
                </a:lnTo>
                <a:lnTo>
                  <a:pt x="16067" y="2226"/>
                </a:lnTo>
                <a:lnTo>
                  <a:pt x="11192" y="6317"/>
                </a:lnTo>
                <a:lnTo>
                  <a:pt x="11427" y="3627"/>
                </a:lnTo>
                <a:close/>
              </a:path>
            </a:pathLst>
          </a:custGeom>
          <a:solidFill>
            <a:srgbClr val="006633"/>
          </a:solidFill>
          <a:ln w="34925">
            <a:solidFill>
              <a:srgbClr val="FFFFFF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endParaRPr lang="it-IT"/>
          </a:p>
        </p:txBody>
      </p:sp>
      <p:sp>
        <p:nvSpPr>
          <p:cNvPr id="56327" name="_s77831">
            <a:extLst>
              <a:ext uri="{FF2B5EF4-FFF2-40B4-BE49-F238E27FC236}">
                <a16:creationId xmlns:a16="http://schemas.microsoft.com/office/drawing/2014/main" id="{63B3DE1D-979A-CD0C-DB21-7D417AC121EE}"/>
              </a:ext>
            </a:extLst>
          </p:cNvPr>
          <p:cNvSpPr>
            <a:spLocks noChangeArrowheads="1" noTextEdit="1"/>
          </p:cNvSpPr>
          <p:nvPr/>
        </p:nvSpPr>
        <p:spPr bwMode="auto">
          <a:xfrm rot="3600000">
            <a:off x="5361782" y="1364456"/>
            <a:ext cx="2184400" cy="3462337"/>
          </a:xfrm>
          <a:custGeom>
            <a:avLst/>
            <a:gdLst>
              <a:gd name="T0" fmla="*/ 1032938 w 21600"/>
              <a:gd name="T1" fmla="*/ 0 h 21600"/>
              <a:gd name="T2" fmla="*/ 1032938 w 21600"/>
              <a:gd name="T3" fmla="*/ 0 h 21600"/>
              <a:gd name="T4" fmla="*/ 1032938 w 21600"/>
              <a:gd name="T5" fmla="*/ 0 h 21600"/>
              <a:gd name="T6" fmla="*/ 1032938 w 21600"/>
              <a:gd name="T7" fmla="*/ 0 h 21600"/>
              <a:gd name="T8" fmla="*/ 1032938 w 21600"/>
              <a:gd name="T9" fmla="*/ 0 h 21600"/>
              <a:gd name="T10" fmla="*/ 1032938 w 21600"/>
              <a:gd name="T11" fmla="*/ 0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72 w 21600"/>
              <a:gd name="T19" fmla="*/ 3172 h 21600"/>
              <a:gd name="T20" fmla="*/ 18428 w 21600"/>
              <a:gd name="T21" fmla="*/ 18428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1427" y="3627"/>
                </a:moveTo>
                <a:cubicBezTo>
                  <a:pt x="11218" y="3609"/>
                  <a:pt x="11009" y="3599"/>
                  <a:pt x="10800" y="3599"/>
                </a:cubicBezTo>
                <a:cubicBezTo>
                  <a:pt x="9960" y="3599"/>
                  <a:pt x="9126" y="3746"/>
                  <a:pt x="8337" y="4034"/>
                </a:cubicBezTo>
                <a:lnTo>
                  <a:pt x="7106" y="651"/>
                </a:lnTo>
                <a:cubicBezTo>
                  <a:pt x="8290" y="220"/>
                  <a:pt x="9540" y="-1"/>
                  <a:pt x="10800" y="-1"/>
                </a:cubicBezTo>
                <a:cubicBezTo>
                  <a:pt x="11114" y="-1"/>
                  <a:pt x="11428" y="13"/>
                  <a:pt x="11741" y="41"/>
                </a:cubicBezTo>
                <a:lnTo>
                  <a:pt x="11976" y="-2649"/>
                </a:lnTo>
                <a:lnTo>
                  <a:pt x="16067" y="2226"/>
                </a:lnTo>
                <a:lnTo>
                  <a:pt x="11192" y="6317"/>
                </a:lnTo>
                <a:lnTo>
                  <a:pt x="11427" y="3627"/>
                </a:lnTo>
                <a:close/>
              </a:path>
            </a:pathLst>
          </a:custGeom>
          <a:solidFill>
            <a:srgbClr val="006633"/>
          </a:solidFill>
          <a:ln w="25400">
            <a:solidFill>
              <a:srgbClr val="FFFFFF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endParaRPr lang="it-IT"/>
          </a:p>
        </p:txBody>
      </p:sp>
      <p:sp>
        <p:nvSpPr>
          <p:cNvPr id="56328" name="_s77832">
            <a:extLst>
              <a:ext uri="{FF2B5EF4-FFF2-40B4-BE49-F238E27FC236}">
                <a16:creationId xmlns:a16="http://schemas.microsoft.com/office/drawing/2014/main" id="{D216D471-6B8E-A7FE-9011-D00254C8E7E9}"/>
              </a:ext>
            </a:extLst>
          </p:cNvPr>
          <p:cNvSpPr>
            <a:spLocks noChangeArrowheads="1" noTextEdit="1"/>
          </p:cNvSpPr>
          <p:nvPr/>
        </p:nvSpPr>
        <p:spPr bwMode="auto">
          <a:xfrm rot="7200000">
            <a:off x="5487988" y="2051050"/>
            <a:ext cx="2185988" cy="3462337"/>
          </a:xfrm>
          <a:custGeom>
            <a:avLst/>
            <a:gdLst>
              <a:gd name="T0" fmla="*/ 1034499 w 21600"/>
              <a:gd name="T1" fmla="*/ 0 h 21600"/>
              <a:gd name="T2" fmla="*/ 1034499 w 21600"/>
              <a:gd name="T3" fmla="*/ 0 h 21600"/>
              <a:gd name="T4" fmla="*/ 1034499 w 21600"/>
              <a:gd name="T5" fmla="*/ 0 h 21600"/>
              <a:gd name="T6" fmla="*/ 1034499 w 21600"/>
              <a:gd name="T7" fmla="*/ 0 h 21600"/>
              <a:gd name="T8" fmla="*/ 1034499 w 21600"/>
              <a:gd name="T9" fmla="*/ 0 h 21600"/>
              <a:gd name="T10" fmla="*/ 1034499 w 21600"/>
              <a:gd name="T11" fmla="*/ 0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72 w 21600"/>
              <a:gd name="T19" fmla="*/ 3172 h 21600"/>
              <a:gd name="T20" fmla="*/ 18428 w 21600"/>
              <a:gd name="T21" fmla="*/ 18428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1427" y="3627"/>
                </a:moveTo>
                <a:cubicBezTo>
                  <a:pt x="11218" y="3609"/>
                  <a:pt x="11009" y="3599"/>
                  <a:pt x="10800" y="3599"/>
                </a:cubicBezTo>
                <a:cubicBezTo>
                  <a:pt x="9960" y="3599"/>
                  <a:pt x="9126" y="3746"/>
                  <a:pt x="8337" y="4034"/>
                </a:cubicBezTo>
                <a:lnTo>
                  <a:pt x="7106" y="651"/>
                </a:lnTo>
                <a:cubicBezTo>
                  <a:pt x="8290" y="220"/>
                  <a:pt x="9540" y="-1"/>
                  <a:pt x="10800" y="-1"/>
                </a:cubicBezTo>
                <a:cubicBezTo>
                  <a:pt x="11114" y="-1"/>
                  <a:pt x="11428" y="13"/>
                  <a:pt x="11741" y="41"/>
                </a:cubicBezTo>
                <a:lnTo>
                  <a:pt x="11976" y="-2649"/>
                </a:lnTo>
                <a:lnTo>
                  <a:pt x="16067" y="2226"/>
                </a:lnTo>
                <a:lnTo>
                  <a:pt x="11192" y="6317"/>
                </a:lnTo>
                <a:lnTo>
                  <a:pt x="11427" y="3627"/>
                </a:lnTo>
                <a:close/>
              </a:path>
            </a:pathLst>
          </a:custGeom>
          <a:solidFill>
            <a:srgbClr val="006633"/>
          </a:solidFill>
          <a:ln w="25400">
            <a:solidFill>
              <a:srgbClr val="FFFFFF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endParaRPr lang="it-IT"/>
          </a:p>
        </p:txBody>
      </p:sp>
      <p:sp>
        <p:nvSpPr>
          <p:cNvPr id="56329" name="_s77833">
            <a:extLst>
              <a:ext uri="{FF2B5EF4-FFF2-40B4-BE49-F238E27FC236}">
                <a16:creationId xmlns:a16="http://schemas.microsoft.com/office/drawing/2014/main" id="{AD80D0C9-BF54-E072-6368-6DC46AF16093}"/>
              </a:ext>
            </a:extLst>
          </p:cNvPr>
          <p:cNvSpPr>
            <a:spLocks noChangeArrowheads="1" noTextEdit="1"/>
          </p:cNvSpPr>
          <p:nvPr/>
        </p:nvSpPr>
        <p:spPr bwMode="auto">
          <a:xfrm rot="10800000">
            <a:off x="3449638" y="3435350"/>
            <a:ext cx="3462337" cy="2184400"/>
          </a:xfrm>
          <a:custGeom>
            <a:avLst/>
            <a:gdLst>
              <a:gd name="T0" fmla="*/ 4111044 w 21600"/>
              <a:gd name="T1" fmla="*/ 0 h 21600"/>
              <a:gd name="T2" fmla="*/ 4111044 w 21600"/>
              <a:gd name="T3" fmla="*/ 0 h 21600"/>
              <a:gd name="T4" fmla="*/ 4111044 w 21600"/>
              <a:gd name="T5" fmla="*/ 0 h 21600"/>
              <a:gd name="T6" fmla="*/ 4111044 w 21600"/>
              <a:gd name="T7" fmla="*/ 0 h 21600"/>
              <a:gd name="T8" fmla="*/ 4111044 w 21600"/>
              <a:gd name="T9" fmla="*/ 0 h 21600"/>
              <a:gd name="T10" fmla="*/ 4111044 w 21600"/>
              <a:gd name="T11" fmla="*/ 0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72 w 21600"/>
              <a:gd name="T19" fmla="*/ 3172 h 21600"/>
              <a:gd name="T20" fmla="*/ 18428 w 21600"/>
              <a:gd name="T21" fmla="*/ 18428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1427" y="3627"/>
                </a:moveTo>
                <a:cubicBezTo>
                  <a:pt x="11218" y="3609"/>
                  <a:pt x="11009" y="3599"/>
                  <a:pt x="10800" y="3599"/>
                </a:cubicBezTo>
                <a:cubicBezTo>
                  <a:pt x="9960" y="3599"/>
                  <a:pt x="9126" y="3746"/>
                  <a:pt x="8337" y="4034"/>
                </a:cubicBezTo>
                <a:lnTo>
                  <a:pt x="7106" y="651"/>
                </a:lnTo>
                <a:cubicBezTo>
                  <a:pt x="8290" y="220"/>
                  <a:pt x="9540" y="-1"/>
                  <a:pt x="10800" y="-1"/>
                </a:cubicBezTo>
                <a:cubicBezTo>
                  <a:pt x="11114" y="-1"/>
                  <a:pt x="11428" y="13"/>
                  <a:pt x="11741" y="41"/>
                </a:cubicBezTo>
                <a:lnTo>
                  <a:pt x="11976" y="-2649"/>
                </a:lnTo>
                <a:lnTo>
                  <a:pt x="16067" y="2226"/>
                </a:lnTo>
                <a:lnTo>
                  <a:pt x="11192" y="6317"/>
                </a:lnTo>
                <a:lnTo>
                  <a:pt x="11427" y="3627"/>
                </a:lnTo>
                <a:close/>
              </a:path>
            </a:pathLst>
          </a:custGeom>
          <a:solidFill>
            <a:srgbClr val="006633"/>
          </a:solidFill>
          <a:ln w="25400">
            <a:solidFill>
              <a:srgbClr val="FFFFFF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endParaRPr lang="it-IT"/>
          </a:p>
        </p:txBody>
      </p:sp>
      <p:sp>
        <p:nvSpPr>
          <p:cNvPr id="56330" name="_s77834">
            <a:extLst>
              <a:ext uri="{FF2B5EF4-FFF2-40B4-BE49-F238E27FC236}">
                <a16:creationId xmlns:a16="http://schemas.microsoft.com/office/drawing/2014/main" id="{2AFB71CB-8C4F-47DF-D1DE-533786986FE5}"/>
              </a:ext>
            </a:extLst>
          </p:cNvPr>
          <p:cNvSpPr>
            <a:spLocks noChangeArrowheads="1" noTextEdit="1"/>
          </p:cNvSpPr>
          <p:nvPr/>
        </p:nvSpPr>
        <p:spPr bwMode="auto">
          <a:xfrm rot="-7200000">
            <a:off x="2446338" y="2051050"/>
            <a:ext cx="2185988" cy="3462337"/>
          </a:xfrm>
          <a:custGeom>
            <a:avLst/>
            <a:gdLst>
              <a:gd name="T0" fmla="*/ 1034499 w 21600"/>
              <a:gd name="T1" fmla="*/ 0 h 21600"/>
              <a:gd name="T2" fmla="*/ 1034499 w 21600"/>
              <a:gd name="T3" fmla="*/ 0 h 21600"/>
              <a:gd name="T4" fmla="*/ 1034499 w 21600"/>
              <a:gd name="T5" fmla="*/ 0 h 21600"/>
              <a:gd name="T6" fmla="*/ 1034499 w 21600"/>
              <a:gd name="T7" fmla="*/ 0 h 21600"/>
              <a:gd name="T8" fmla="*/ 1034499 w 21600"/>
              <a:gd name="T9" fmla="*/ 0 h 21600"/>
              <a:gd name="T10" fmla="*/ 1034499 w 21600"/>
              <a:gd name="T11" fmla="*/ 0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72 w 21600"/>
              <a:gd name="T19" fmla="*/ 3172 h 21600"/>
              <a:gd name="T20" fmla="*/ 18428 w 21600"/>
              <a:gd name="T21" fmla="*/ 18428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1427" y="3627"/>
                </a:moveTo>
                <a:cubicBezTo>
                  <a:pt x="11218" y="3609"/>
                  <a:pt x="11009" y="3599"/>
                  <a:pt x="10800" y="3599"/>
                </a:cubicBezTo>
                <a:cubicBezTo>
                  <a:pt x="9960" y="3599"/>
                  <a:pt x="9126" y="3746"/>
                  <a:pt x="8337" y="4034"/>
                </a:cubicBezTo>
                <a:lnTo>
                  <a:pt x="7106" y="651"/>
                </a:lnTo>
                <a:cubicBezTo>
                  <a:pt x="8290" y="220"/>
                  <a:pt x="9540" y="-1"/>
                  <a:pt x="10800" y="-1"/>
                </a:cubicBezTo>
                <a:cubicBezTo>
                  <a:pt x="11114" y="-1"/>
                  <a:pt x="11428" y="13"/>
                  <a:pt x="11741" y="41"/>
                </a:cubicBezTo>
                <a:lnTo>
                  <a:pt x="11976" y="-2649"/>
                </a:lnTo>
                <a:lnTo>
                  <a:pt x="16067" y="2226"/>
                </a:lnTo>
                <a:lnTo>
                  <a:pt x="11192" y="6317"/>
                </a:lnTo>
                <a:lnTo>
                  <a:pt x="11427" y="3627"/>
                </a:lnTo>
                <a:close/>
              </a:path>
            </a:pathLst>
          </a:custGeom>
          <a:solidFill>
            <a:srgbClr val="006633"/>
          </a:solidFill>
          <a:ln w="25400">
            <a:solidFill>
              <a:srgbClr val="FFFFFF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endParaRPr lang="it-IT"/>
          </a:p>
        </p:txBody>
      </p:sp>
      <p:sp>
        <p:nvSpPr>
          <p:cNvPr id="56331" name="_s77835">
            <a:extLst>
              <a:ext uri="{FF2B5EF4-FFF2-40B4-BE49-F238E27FC236}">
                <a16:creationId xmlns:a16="http://schemas.microsoft.com/office/drawing/2014/main" id="{5E3BEA97-F7D2-7BAF-9C7E-6143DB05CE5E}"/>
              </a:ext>
            </a:extLst>
          </p:cNvPr>
          <p:cNvSpPr>
            <a:spLocks noChangeArrowheads="1" noTextEdit="1"/>
          </p:cNvSpPr>
          <p:nvPr/>
        </p:nvSpPr>
        <p:spPr bwMode="auto">
          <a:xfrm rot="-3600000">
            <a:off x="2432050" y="1435100"/>
            <a:ext cx="2185988" cy="3462338"/>
          </a:xfrm>
          <a:custGeom>
            <a:avLst/>
            <a:gdLst>
              <a:gd name="T0" fmla="*/ 1034499 w 21600"/>
              <a:gd name="T1" fmla="*/ 0 h 21600"/>
              <a:gd name="T2" fmla="*/ 1034499 w 21600"/>
              <a:gd name="T3" fmla="*/ 0 h 21600"/>
              <a:gd name="T4" fmla="*/ 1034499 w 21600"/>
              <a:gd name="T5" fmla="*/ 0 h 21600"/>
              <a:gd name="T6" fmla="*/ 1034499 w 21600"/>
              <a:gd name="T7" fmla="*/ 0 h 21600"/>
              <a:gd name="T8" fmla="*/ 1034499 w 21600"/>
              <a:gd name="T9" fmla="*/ 0 h 21600"/>
              <a:gd name="T10" fmla="*/ 1034499 w 21600"/>
              <a:gd name="T11" fmla="*/ 0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72 w 21600"/>
              <a:gd name="T19" fmla="*/ 3172 h 21600"/>
              <a:gd name="T20" fmla="*/ 18428 w 21600"/>
              <a:gd name="T21" fmla="*/ 18428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1427" y="3627"/>
                </a:moveTo>
                <a:cubicBezTo>
                  <a:pt x="11218" y="3609"/>
                  <a:pt x="11009" y="3599"/>
                  <a:pt x="10800" y="3599"/>
                </a:cubicBezTo>
                <a:cubicBezTo>
                  <a:pt x="9960" y="3599"/>
                  <a:pt x="9126" y="3746"/>
                  <a:pt x="8337" y="4034"/>
                </a:cubicBezTo>
                <a:lnTo>
                  <a:pt x="7106" y="651"/>
                </a:lnTo>
                <a:cubicBezTo>
                  <a:pt x="8290" y="220"/>
                  <a:pt x="9540" y="-1"/>
                  <a:pt x="10800" y="-1"/>
                </a:cubicBezTo>
                <a:cubicBezTo>
                  <a:pt x="11114" y="-1"/>
                  <a:pt x="11428" y="13"/>
                  <a:pt x="11741" y="41"/>
                </a:cubicBezTo>
                <a:lnTo>
                  <a:pt x="11976" y="-2649"/>
                </a:lnTo>
                <a:lnTo>
                  <a:pt x="16067" y="2226"/>
                </a:lnTo>
                <a:lnTo>
                  <a:pt x="11192" y="6317"/>
                </a:lnTo>
                <a:lnTo>
                  <a:pt x="11427" y="3627"/>
                </a:lnTo>
                <a:close/>
              </a:path>
            </a:pathLst>
          </a:custGeom>
          <a:solidFill>
            <a:srgbClr val="006633"/>
          </a:solidFill>
          <a:ln w="25400">
            <a:solidFill>
              <a:srgbClr val="FFFFFF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endParaRPr lang="it-IT"/>
          </a:p>
        </p:txBody>
      </p:sp>
      <p:sp>
        <p:nvSpPr>
          <p:cNvPr id="97293" name="_s77836">
            <a:extLst>
              <a:ext uri="{FF2B5EF4-FFF2-40B4-BE49-F238E27FC236}">
                <a16:creationId xmlns:a16="http://schemas.microsoft.com/office/drawing/2014/main" id="{B28D59E8-9862-AA86-9F0C-CD1033A111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6775" y="1412875"/>
            <a:ext cx="1290638" cy="814388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it-IT" sz="2000" b="1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Unicode MS" charset="0"/>
                <a:cs typeface="Arial" charset="0"/>
              </a:rPr>
              <a:t>Malnutrizione</a:t>
            </a:r>
          </a:p>
        </p:txBody>
      </p:sp>
      <p:sp>
        <p:nvSpPr>
          <p:cNvPr id="97294" name="_s77837">
            <a:extLst>
              <a:ext uri="{FF2B5EF4-FFF2-40B4-BE49-F238E27FC236}">
                <a16:creationId xmlns:a16="http://schemas.microsoft.com/office/drawing/2014/main" id="{61661092-7381-1954-650B-5E6B3D08D8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7188" y="1411288"/>
            <a:ext cx="1290637" cy="8143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it-IT" sz="20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Unicode MS" charset="0"/>
                <a:cs typeface="Arial" charset="0"/>
              </a:rPr>
              <a:t>Ridotta </a:t>
            </a:r>
          </a:p>
          <a:p>
            <a:pPr algn="ctr">
              <a:defRPr/>
            </a:pPr>
            <a:r>
              <a:rPr lang="it-IT" sz="20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Unicode MS" charset="0"/>
                <a:cs typeface="Arial" charset="0"/>
              </a:rPr>
              <a:t>mobilità</a:t>
            </a:r>
          </a:p>
        </p:txBody>
      </p:sp>
      <p:sp>
        <p:nvSpPr>
          <p:cNvPr id="97295" name="_s77838">
            <a:extLst>
              <a:ext uri="{FF2B5EF4-FFF2-40B4-BE49-F238E27FC236}">
                <a16:creationId xmlns:a16="http://schemas.microsoft.com/office/drawing/2014/main" id="{42537250-F30A-381A-BF48-3289DF3EAD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3078163"/>
            <a:ext cx="1290638" cy="8143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it-IT" sz="2000" b="1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Unicode MS" charset="0"/>
                <a:cs typeface="Arial" charset="0"/>
              </a:rPr>
              <a:t>Ridotta capacità</a:t>
            </a:r>
          </a:p>
          <a:p>
            <a:pPr algn="ctr">
              <a:defRPr/>
            </a:pPr>
            <a:r>
              <a:rPr lang="it-IT" sz="2000" b="1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Unicode MS" charset="0"/>
                <a:cs typeface="Arial" charset="0"/>
              </a:rPr>
              <a:t> di alimentarsi</a:t>
            </a:r>
          </a:p>
        </p:txBody>
      </p:sp>
      <p:sp>
        <p:nvSpPr>
          <p:cNvPr id="97296" name="_s77839">
            <a:extLst>
              <a:ext uri="{FF2B5EF4-FFF2-40B4-BE49-F238E27FC236}">
                <a16:creationId xmlns:a16="http://schemas.microsoft.com/office/drawing/2014/main" id="{A2E38672-0363-F5E8-C8C1-8A661C001B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2363" y="3078163"/>
            <a:ext cx="1290637" cy="8143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it-IT" sz="2000" b="1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Unicode MS" charset="0"/>
                <a:cs typeface="Arial" charset="0"/>
              </a:rPr>
              <a:t>Apatia, depressione, </a:t>
            </a:r>
          </a:p>
          <a:p>
            <a:pPr algn="ctr">
              <a:defRPr/>
            </a:pPr>
            <a:r>
              <a:rPr lang="it-IT" sz="2000" b="1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Unicode MS" charset="0"/>
                <a:cs typeface="Arial" charset="0"/>
              </a:rPr>
              <a:t>attenzione ridotta</a:t>
            </a:r>
          </a:p>
        </p:txBody>
      </p:sp>
      <p:sp>
        <p:nvSpPr>
          <p:cNvPr id="97297" name="_s77840">
            <a:extLst>
              <a:ext uri="{FF2B5EF4-FFF2-40B4-BE49-F238E27FC236}">
                <a16:creationId xmlns:a16="http://schemas.microsoft.com/office/drawing/2014/main" id="{C38A1E4B-8151-EEF3-57D1-DF91CF8235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6775" y="4746625"/>
            <a:ext cx="1290638" cy="814388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it-IT" sz="2000" b="1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Unicode MS" charset="0"/>
                <a:cs typeface="Arial" charset="0"/>
              </a:rPr>
              <a:t>Appetito ridotto</a:t>
            </a:r>
          </a:p>
        </p:txBody>
      </p:sp>
      <p:sp>
        <p:nvSpPr>
          <p:cNvPr id="97298" name="_s77841">
            <a:extLst>
              <a:ext uri="{FF2B5EF4-FFF2-40B4-BE49-F238E27FC236}">
                <a16:creationId xmlns:a16="http://schemas.microsoft.com/office/drawing/2014/main" id="{B353FF7E-3B6B-A0DF-7C33-1661462A29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7188" y="4746625"/>
            <a:ext cx="1290637" cy="814388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it-IT" sz="2000" b="1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Unicode MS" charset="0"/>
                <a:cs typeface="Arial" charset="0"/>
              </a:rPr>
              <a:t>Perdita di massa</a:t>
            </a:r>
          </a:p>
          <a:p>
            <a:pPr algn="ctr">
              <a:defRPr/>
            </a:pPr>
            <a:r>
              <a:rPr lang="it-IT" sz="2000" b="1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Unicode MS" charset="0"/>
                <a:cs typeface="Arial" charset="0"/>
              </a:rPr>
              <a:t>muscolare</a:t>
            </a:r>
          </a:p>
        </p:txBody>
      </p:sp>
    </p:spTree>
    <p:extLst>
      <p:ext uri="{BB962C8B-B14F-4D97-AF65-F5344CB8AC3E}">
        <p14:creationId xmlns:p14="http://schemas.microsoft.com/office/powerpoint/2010/main" val="2262689195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5" descr="sfondi-desktop[1]">
            <a:extLst>
              <a:ext uri="{FF2B5EF4-FFF2-40B4-BE49-F238E27FC236}">
                <a16:creationId xmlns:a16="http://schemas.microsoft.com/office/drawing/2014/main" id="{8714BC9D-99E8-9C97-EBEF-9649C2384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2900" y="-228600"/>
            <a:ext cx="109728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098" name="Text Box 2">
            <a:extLst>
              <a:ext uri="{FF2B5EF4-FFF2-40B4-BE49-F238E27FC236}">
                <a16:creationId xmlns:a16="http://schemas.microsoft.com/office/drawing/2014/main" id="{E084E74C-18D8-1472-B309-9E79CCB955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263" y="61913"/>
            <a:ext cx="9515475" cy="119062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sz="36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sto MT"/>
                <a:cs typeface="Calisto MT"/>
              </a:rPr>
              <a:t>PROGNOSI</a:t>
            </a:r>
            <a:br>
              <a:rPr lang="it-IT" sz="36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sto MT"/>
                <a:cs typeface="Calisto MT"/>
              </a:rPr>
            </a:br>
            <a:r>
              <a:rPr lang="it-IT" sz="3600" b="1" i="1" dirty="0">
                <a:latin typeface="Calisto MT"/>
                <a:cs typeface="Calisto MT"/>
              </a:rPr>
              <a:t>malnutrizione calorico-proteica </a:t>
            </a:r>
            <a:r>
              <a:rPr lang="it-IT" sz="3600" b="1" i="1" dirty="0" err="1">
                <a:latin typeface="Calisto MT"/>
                <a:cs typeface="Calisto MT"/>
              </a:rPr>
              <a:t>nell</a:t>
            </a:r>
            <a:r>
              <a:rPr lang="ja-JP" altLang="it-IT" sz="3600" b="1" i="1" dirty="0">
                <a:latin typeface="Calisto MT"/>
                <a:cs typeface="Calisto MT"/>
              </a:rPr>
              <a:t>’</a:t>
            </a:r>
            <a:r>
              <a:rPr lang="it-IT" sz="3600" b="1" i="1" dirty="0">
                <a:latin typeface="Calisto MT"/>
                <a:cs typeface="Calisto MT"/>
              </a:rPr>
              <a:t>anziano</a:t>
            </a:r>
          </a:p>
        </p:txBody>
      </p:sp>
      <p:sp>
        <p:nvSpPr>
          <p:cNvPr id="132099" name="Text Box 3">
            <a:extLst>
              <a:ext uri="{FF2B5EF4-FFF2-40B4-BE49-F238E27FC236}">
                <a16:creationId xmlns:a16="http://schemas.microsoft.com/office/drawing/2014/main" id="{2DB443F9-18A9-22D4-53EE-33C7C23364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1725" y="1665288"/>
            <a:ext cx="5229225" cy="24384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  <a:spcBef>
                <a:spcPct val="50000"/>
              </a:spcBef>
              <a:defRPr/>
            </a:pPr>
            <a:r>
              <a:rPr lang="ja-JP" altLang="it-IT" sz="32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sto MT"/>
                <a:cs typeface="Calisto MT"/>
              </a:rPr>
              <a:t>“</a:t>
            </a:r>
            <a:r>
              <a:rPr lang="it-IT" sz="3200" b="1" i="1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sto MT"/>
                <a:cs typeface="Calisto MT"/>
              </a:rPr>
              <a:t>nell</a:t>
            </a:r>
            <a:r>
              <a:rPr lang="ja-JP" altLang="it-IT" sz="32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sto MT"/>
                <a:cs typeface="Calisto MT"/>
              </a:rPr>
              <a:t>’</a:t>
            </a:r>
            <a:r>
              <a:rPr lang="it-IT" sz="32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sto MT"/>
                <a:cs typeface="Calisto MT"/>
              </a:rPr>
              <a:t>anziano malnutrito la </a:t>
            </a:r>
            <a:r>
              <a:rPr lang="it-IT" sz="3200" b="1" i="1" u="sng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sto MT"/>
                <a:cs typeface="Calisto MT"/>
              </a:rPr>
              <a:t>mortalità a 14 mesi</a:t>
            </a:r>
            <a:r>
              <a:rPr lang="it-IT" sz="32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sto MT"/>
                <a:cs typeface="Calisto MT"/>
              </a:rPr>
              <a:t> è del 63% rispetto al 9% del </a:t>
            </a:r>
            <a:r>
              <a:rPr lang="it-IT" sz="3200" b="1" i="1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sto MT"/>
                <a:cs typeface="Calisto MT"/>
              </a:rPr>
              <a:t>normonutrito</a:t>
            </a:r>
            <a:r>
              <a:rPr lang="ja-JP" altLang="it-IT" sz="32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sto MT"/>
                <a:cs typeface="Calisto MT"/>
              </a:rPr>
              <a:t>”</a:t>
            </a:r>
            <a:endParaRPr lang="it-IT" sz="3200" b="1" i="1" dirty="0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Calisto MT"/>
              <a:cs typeface="Calisto MT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D006A01B-9574-5D1B-22BB-A41428743B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713" y="4198938"/>
            <a:ext cx="3429000" cy="2557462"/>
          </a:xfrm>
          <a:prstGeom prst="rect">
            <a:avLst/>
          </a:prstGeom>
          <a:solidFill>
            <a:schemeClr val="accent5">
              <a:lumMod val="50000"/>
              <a:alpha val="59999"/>
            </a:schemeClr>
          </a:solidFill>
          <a:ln>
            <a:noFill/>
          </a:ln>
          <a:effectLst/>
        </p:spPr>
        <p:txBody>
          <a:bodyPr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cs typeface="Lucida Sans Unicode" charset="0"/>
              </a:rPr>
              <a:t>	    </a:t>
            </a:r>
            <a:r>
              <a:rPr lang="en-GB" sz="2400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sto MT" panose="02040603050505030304" pitchFamily="18" charset="77"/>
                <a:cs typeface="Lucida Sans Unicode" charset="0"/>
              </a:rPr>
              <a:t>Guarigione</a:t>
            </a:r>
            <a:r>
              <a:rPr lang="en-GB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sto MT" panose="02040603050505030304" pitchFamily="18" charset="77"/>
                <a:cs typeface="Lucida Sans Unicode" charset="0"/>
              </a:rPr>
              <a:t> </a:t>
            </a:r>
            <a:r>
              <a:rPr lang="en-GB" sz="2400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sto MT" panose="02040603050505030304" pitchFamily="18" charset="77"/>
                <a:cs typeface="Lucida Sans Unicode" charset="0"/>
              </a:rPr>
              <a:t>ferite</a:t>
            </a:r>
            <a:endParaRPr lang="en-GB" sz="2400" b="1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Calisto MT" panose="02040603050505030304" pitchFamily="18" charset="77"/>
              <a:cs typeface="Lucida Sans Unicode" charset="0"/>
            </a:endParaRPr>
          </a:p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1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sto MT" panose="02040603050505030304" pitchFamily="18" charset="77"/>
                <a:cs typeface="Lucida Sans Unicode" charset="0"/>
              </a:rPr>
              <a:t>    </a:t>
            </a:r>
          </a:p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sto MT" panose="02040603050505030304" pitchFamily="18" charset="77"/>
                <a:cs typeface="Lucida Sans Unicode" charset="0"/>
              </a:rPr>
              <a:t>    </a:t>
            </a:r>
            <a:r>
              <a:rPr lang="en-GB" sz="2400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sto MT" panose="02040603050505030304" pitchFamily="18" charset="77"/>
                <a:cs typeface="Lucida Sans Unicode" charset="0"/>
              </a:rPr>
              <a:t>Risposta</a:t>
            </a:r>
            <a:r>
              <a:rPr lang="en-GB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sto MT" panose="02040603050505030304" pitchFamily="18" charset="77"/>
                <a:cs typeface="Lucida Sans Unicode" charset="0"/>
              </a:rPr>
              <a:t> </a:t>
            </a:r>
            <a:r>
              <a:rPr lang="en-GB" sz="2400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sto MT" panose="02040603050505030304" pitchFamily="18" charset="77"/>
                <a:cs typeface="Lucida Sans Unicode" charset="0"/>
              </a:rPr>
              <a:t>immunitaria</a:t>
            </a:r>
            <a:endParaRPr lang="en-GB" sz="2400" b="1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Calisto MT" panose="02040603050505030304" pitchFamily="18" charset="77"/>
              <a:cs typeface="Lucida Sans Unicode" charset="0"/>
            </a:endParaRPr>
          </a:p>
          <a:p>
            <a:pPr defTabSz="449263"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GB" sz="1000" b="1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Calisto MT" panose="02040603050505030304" pitchFamily="18" charset="77"/>
              <a:cs typeface="Lucida Sans Unicode" charset="0"/>
            </a:endParaRPr>
          </a:p>
          <a:p>
            <a:pPr defTabSz="449263"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2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sto MT" panose="02040603050505030304" pitchFamily="18" charset="77"/>
                <a:cs typeface="Lucida Sans Unicode" charset="0"/>
              </a:rPr>
              <a:t>   </a:t>
            </a:r>
            <a:r>
              <a:rPr lang="en-GB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sto MT" panose="02040603050505030304" pitchFamily="18" charset="77"/>
                <a:cs typeface="Lucida Sans Unicode" charset="0"/>
              </a:rPr>
              <a:t> </a:t>
            </a:r>
            <a:r>
              <a:rPr lang="en-GB" sz="2400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sto MT" panose="02040603050505030304" pitchFamily="18" charset="77"/>
                <a:cs typeface="Lucida Sans Unicode" charset="0"/>
              </a:rPr>
              <a:t>Rischio</a:t>
            </a:r>
            <a:r>
              <a:rPr lang="en-GB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sto MT" panose="02040603050505030304" pitchFamily="18" charset="77"/>
                <a:cs typeface="Lucida Sans Unicode" charset="0"/>
              </a:rPr>
              <a:t> </a:t>
            </a:r>
            <a:r>
              <a:rPr lang="en-GB" sz="2400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sto MT" panose="02040603050505030304" pitchFamily="18" charset="77"/>
                <a:cs typeface="Lucida Sans Unicode" charset="0"/>
              </a:rPr>
              <a:t>infezioni</a:t>
            </a:r>
            <a:endParaRPr lang="en-GB" sz="2400" b="1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Calisto MT" panose="02040603050505030304" pitchFamily="18" charset="77"/>
              <a:cs typeface="Lucida Sans Unicode" charset="0"/>
            </a:endParaRPr>
          </a:p>
          <a:p>
            <a:pPr defTabSz="449263"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10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sto MT" panose="02040603050505030304" pitchFamily="18" charset="77"/>
                <a:cs typeface="Lucida Sans Unicode" charset="0"/>
              </a:rPr>
              <a:t>  </a:t>
            </a:r>
          </a:p>
          <a:p>
            <a:pPr defTabSz="449263"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20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sto MT" panose="02040603050505030304" pitchFamily="18" charset="77"/>
                <a:cs typeface="Lucida Sans Unicode" charset="0"/>
              </a:rPr>
              <a:t>    </a:t>
            </a:r>
            <a:r>
              <a:rPr lang="en-GB" sz="2400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sto MT" panose="02040603050505030304" pitchFamily="18" charset="77"/>
                <a:cs typeface="Lucida Sans Unicode" charset="0"/>
              </a:rPr>
              <a:t>Forza</a:t>
            </a:r>
            <a:r>
              <a:rPr lang="en-GB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sto MT" panose="02040603050505030304" pitchFamily="18" charset="77"/>
                <a:cs typeface="Lucida Sans Unicode" charset="0"/>
              </a:rPr>
              <a:t> </a:t>
            </a:r>
            <a:r>
              <a:rPr lang="en-GB" sz="2400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sto MT" panose="02040603050505030304" pitchFamily="18" charset="77"/>
                <a:cs typeface="Lucida Sans Unicode" charset="0"/>
              </a:rPr>
              <a:t>muscolare</a:t>
            </a:r>
            <a:endParaRPr lang="en-GB" sz="2400" b="1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Calisto MT" panose="02040603050505030304" pitchFamily="18" charset="77"/>
              <a:cs typeface="Lucida Sans Unicode" charset="0"/>
            </a:endParaRPr>
          </a:p>
          <a:p>
            <a:pPr defTabSz="449263"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GB" sz="1000" b="1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Calisto MT" panose="02040603050505030304" pitchFamily="18" charset="77"/>
              <a:cs typeface="Lucida Sans Unicode" charset="0"/>
            </a:endParaRPr>
          </a:p>
          <a:p>
            <a:pPr defTabSz="449263"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20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sto MT" panose="02040603050505030304" pitchFamily="18" charset="77"/>
                <a:cs typeface="Lucida Sans Unicode" charset="0"/>
              </a:rPr>
              <a:t>    </a:t>
            </a:r>
            <a:r>
              <a:rPr lang="en-GB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sto MT" panose="02040603050505030304" pitchFamily="18" charset="77"/>
              </a:rPr>
              <a:t>Deficit </a:t>
            </a:r>
            <a:r>
              <a:rPr lang="en-GB" sz="2400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sto MT" panose="02040603050505030304" pitchFamily="18" charset="77"/>
              </a:rPr>
              <a:t>cognitivo</a:t>
            </a:r>
            <a:endParaRPr lang="en-GB" sz="2400" b="1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Calisto MT" panose="0204060305050503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266454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304F0D4A-3684-75F8-6467-E25B7C9E51D1}"/>
              </a:ext>
            </a:extLst>
          </p:cNvPr>
          <p:cNvSpPr txBox="1"/>
          <p:nvPr/>
        </p:nvSpPr>
        <p:spPr>
          <a:xfrm>
            <a:off x="520700" y="355600"/>
            <a:ext cx="932180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0C0"/>
                </a:solidFill>
                <a:latin typeface="Arial Rounded MT Bold" panose="020F0704030504030204" pitchFamily="34" charset="77"/>
              </a:rPr>
              <a:t>Aminoacidi essenziali</a:t>
            </a:r>
          </a:p>
          <a:p>
            <a:endParaRPr lang="it-IT" dirty="0">
              <a:latin typeface="Arial Rounded MT Bold" panose="020F0704030504030204" pitchFamily="34" charset="77"/>
            </a:endParaRPr>
          </a:p>
          <a:p>
            <a:r>
              <a:rPr lang="it-IT" sz="2800" dirty="0">
                <a:solidFill>
                  <a:srgbClr val="0070C0"/>
                </a:solidFill>
                <a:latin typeface="Arial Rounded MT Bold" panose="020F0704030504030204" pitchFamily="34" charset="77"/>
              </a:rPr>
              <a:t>Sono nutrienti fondamentali sia per la sopravvivenza che per mantenere un buono stato di salute; essi hanno funzione:</a:t>
            </a:r>
          </a:p>
          <a:p>
            <a:pPr marL="1200150" lvl="2" indent="-285750">
              <a:buFont typeface="Wingdings" pitchFamily="2" charset="2"/>
              <a:buChar char="v"/>
            </a:pPr>
            <a:r>
              <a:rPr lang="it-IT" sz="3200" dirty="0">
                <a:solidFill>
                  <a:srgbClr val="0070C0"/>
                </a:solidFill>
                <a:latin typeface="Arial Rounded MT Bold" panose="020F0704030504030204" pitchFamily="34" charset="77"/>
              </a:rPr>
              <a:t> </a:t>
            </a:r>
            <a:r>
              <a:rPr lang="it-IT" sz="2800" b="1" dirty="0">
                <a:solidFill>
                  <a:srgbClr val="7030A0"/>
                </a:solidFill>
                <a:latin typeface="Arial Rounded MT Bold" panose="020F0704030504030204" pitchFamily="34" charset="77"/>
              </a:rPr>
              <a:t>strutturale</a:t>
            </a:r>
          </a:p>
          <a:p>
            <a:pPr marL="1200150" lvl="2" indent="-285750">
              <a:buFont typeface="Wingdings" pitchFamily="2" charset="2"/>
              <a:buChar char="v"/>
            </a:pPr>
            <a:r>
              <a:rPr lang="it-IT" sz="2800" b="1" dirty="0">
                <a:solidFill>
                  <a:srgbClr val="7030A0"/>
                </a:solidFill>
                <a:latin typeface="Arial Rounded MT Bold" panose="020F0704030504030204" pitchFamily="34" charset="77"/>
              </a:rPr>
              <a:t> immunitaria</a:t>
            </a:r>
          </a:p>
          <a:p>
            <a:pPr marL="1200150" lvl="2" indent="-285750">
              <a:buFont typeface="Wingdings" pitchFamily="2" charset="2"/>
              <a:buChar char="v"/>
            </a:pPr>
            <a:r>
              <a:rPr lang="it-IT" sz="2800" b="1" dirty="0">
                <a:solidFill>
                  <a:srgbClr val="7030A0"/>
                </a:solidFill>
                <a:latin typeface="Arial Rounded MT Bold" panose="020F0704030504030204" pitchFamily="34" charset="77"/>
              </a:rPr>
              <a:t> di trasporto</a:t>
            </a:r>
          </a:p>
          <a:p>
            <a:pPr marL="1200150" lvl="2" indent="-285750">
              <a:buFont typeface="Wingdings" pitchFamily="2" charset="2"/>
              <a:buChar char="v"/>
            </a:pPr>
            <a:r>
              <a:rPr lang="it-IT" sz="2800" b="1" dirty="0">
                <a:solidFill>
                  <a:srgbClr val="7030A0"/>
                </a:solidFill>
                <a:latin typeface="Arial Rounded MT Bold" panose="020F0704030504030204" pitchFamily="34" charset="77"/>
              </a:rPr>
              <a:t> ormonale</a:t>
            </a:r>
          </a:p>
          <a:p>
            <a:pPr marL="1200150" lvl="2" indent="-285750">
              <a:buFont typeface="Wingdings" pitchFamily="2" charset="2"/>
              <a:buChar char="v"/>
            </a:pPr>
            <a:r>
              <a:rPr lang="it-IT" sz="2800" b="1" dirty="0">
                <a:solidFill>
                  <a:srgbClr val="7030A0"/>
                </a:solidFill>
                <a:latin typeface="Arial Rounded MT Bold" panose="020F0704030504030204" pitchFamily="34" charset="77"/>
              </a:rPr>
              <a:t> enzimatica</a:t>
            </a:r>
          </a:p>
          <a:p>
            <a:pPr marL="1200150" lvl="2" indent="-285750">
              <a:buFont typeface="Wingdings" pitchFamily="2" charset="2"/>
              <a:buChar char="v"/>
            </a:pPr>
            <a:r>
              <a:rPr lang="it-IT" sz="2800" b="1" dirty="0">
                <a:solidFill>
                  <a:srgbClr val="7030A0"/>
                </a:solidFill>
                <a:latin typeface="Arial Rounded MT Bold" panose="020F0704030504030204" pitchFamily="34" charset="77"/>
              </a:rPr>
              <a:t> contrattile</a:t>
            </a:r>
          </a:p>
          <a:p>
            <a:pPr marL="1200150" lvl="2" indent="-285750">
              <a:buFont typeface="Wingdings" pitchFamily="2" charset="2"/>
              <a:buChar char="v"/>
            </a:pPr>
            <a:r>
              <a:rPr lang="it-IT" sz="2800" b="1" dirty="0">
                <a:solidFill>
                  <a:srgbClr val="7030A0"/>
                </a:solidFill>
                <a:latin typeface="Arial Rounded MT Bold" panose="020F0704030504030204" pitchFamily="34" charset="77"/>
              </a:rPr>
              <a:t> energetica</a:t>
            </a:r>
          </a:p>
          <a:p>
            <a:pPr marL="285750" indent="-285750">
              <a:buFont typeface="Wingdings" pitchFamily="2" charset="2"/>
              <a:buChar char="v"/>
            </a:pPr>
            <a:endParaRPr lang="it-IT" dirty="0">
              <a:latin typeface="Arial Rounded MT Bold" panose="020F0704030504030204" pitchFamily="34" charset="77"/>
            </a:endParaRPr>
          </a:p>
          <a:p>
            <a:r>
              <a:rPr lang="it-IT" sz="2000" dirty="0">
                <a:latin typeface="Arial Rounded MT Bold" panose="020F0704030504030204" pitchFamily="34" charset="77"/>
              </a:rPr>
              <a:t>Si definiscono essenziali perché non sintetizzandoli autonomamente, il nostro organismo ha l’obbligo di assumerli dall’esterno attraverso la dieta</a:t>
            </a:r>
          </a:p>
        </p:txBody>
      </p:sp>
    </p:spTree>
    <p:extLst>
      <p:ext uri="{BB962C8B-B14F-4D97-AF65-F5344CB8AC3E}">
        <p14:creationId xmlns:p14="http://schemas.microsoft.com/office/powerpoint/2010/main" val="35263104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399D909-6F84-5364-0F72-A57BE5D9F7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2570" t="29759" r="50742" b="36769"/>
          <a:stretch/>
        </p:blipFill>
        <p:spPr>
          <a:xfrm>
            <a:off x="254000" y="355600"/>
            <a:ext cx="2654300" cy="1748879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4197BE63-AC28-588A-F472-F60F7E59D9D4}"/>
              </a:ext>
            </a:extLst>
          </p:cNvPr>
          <p:cNvSpPr txBox="1"/>
          <p:nvPr/>
        </p:nvSpPr>
        <p:spPr>
          <a:xfrm>
            <a:off x="3263900" y="266700"/>
            <a:ext cx="69469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7030A0"/>
                </a:solidFill>
                <a:latin typeface="Arial Rounded MT Bold" panose="020F0704030504030204" pitchFamily="34" charset="77"/>
              </a:rPr>
              <a:t>Si trova nelle proteine nobili e svolge una funzione essenziale per: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it-IT" sz="2400" b="1" dirty="0">
                <a:solidFill>
                  <a:srgbClr val="7030A0"/>
                </a:solidFill>
                <a:latin typeface="Arial Rounded MT Bold" panose="020F0704030504030204" pitchFamily="34" charset="77"/>
              </a:rPr>
              <a:t>sintesi proteica muscolare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it-IT" sz="2400" b="1" dirty="0">
                <a:solidFill>
                  <a:srgbClr val="7030A0"/>
                </a:solidFill>
                <a:latin typeface="Arial Rounded MT Bold" panose="020F0704030504030204" pitchFamily="34" charset="77"/>
              </a:rPr>
              <a:t>modulazione segnale insulinico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it-IT" sz="2400" b="1" dirty="0">
                <a:solidFill>
                  <a:srgbClr val="7030A0"/>
                </a:solidFill>
                <a:latin typeface="Arial Rounded MT Bold" panose="020F0704030504030204" pitchFamily="34" charset="77"/>
              </a:rPr>
              <a:t>bruciare gli acidi grassi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C1500DA-103B-A95C-099A-8386885EE0B4}"/>
              </a:ext>
            </a:extLst>
          </p:cNvPr>
          <p:cNvSpPr txBox="1"/>
          <p:nvPr/>
        </p:nvSpPr>
        <p:spPr>
          <a:xfrm>
            <a:off x="263009" y="2693827"/>
            <a:ext cx="5680591" cy="3785652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it-IT" sz="2400" b="1" dirty="0">
                <a:solidFill>
                  <a:srgbClr val="002060"/>
                </a:solidFill>
                <a:latin typeface="Arial Rounded MT Bold" panose="020F0704030504030204" pitchFamily="34" charset="77"/>
              </a:rPr>
              <a:t>Con l’avanzare dell’età, i nostri muscoli diventano meno efficienti nei processi di riparazione e sostituzione delle proteine esistenti. Questo processo di invecchiamento muscolare è chiamato </a:t>
            </a:r>
            <a:r>
              <a:rPr lang="it-IT" sz="2400" b="1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resistenza anabolica </a:t>
            </a:r>
            <a:r>
              <a:rPr lang="it-IT" sz="2400" b="1" dirty="0">
                <a:solidFill>
                  <a:srgbClr val="002060"/>
                </a:solidFill>
                <a:latin typeface="Arial Rounded MT Bold" panose="020F0704030504030204" pitchFamily="34" charset="77"/>
              </a:rPr>
              <a:t>che determina la </a:t>
            </a:r>
            <a:r>
              <a:rPr lang="it-IT" sz="2400" b="1" dirty="0" err="1">
                <a:solidFill>
                  <a:srgbClr val="FF0000"/>
                </a:solidFill>
                <a:latin typeface="Arial Rounded MT Bold" panose="020F0704030504030204" pitchFamily="34" charset="77"/>
              </a:rPr>
              <a:t>sarcopenia</a:t>
            </a:r>
            <a:r>
              <a:rPr lang="it-IT" sz="2400" b="1" dirty="0">
                <a:solidFill>
                  <a:srgbClr val="002060"/>
                </a:solidFill>
                <a:latin typeface="Arial Rounded MT Bold" panose="020F0704030504030204" pitchFamily="34" charset="77"/>
              </a:rPr>
              <a:t>, la graduale perdita di massa e forza muscolare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AA2B934-0453-9BBE-BDED-3161B40612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8955" t="21342" r="51960" b="23243"/>
          <a:stretch/>
        </p:blipFill>
        <p:spPr>
          <a:xfrm>
            <a:off x="6248401" y="2693827"/>
            <a:ext cx="3682510" cy="3760252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220167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4B87C01-893B-1B35-AF42-49378B4438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57" t="24694" r="20425" b="16463"/>
          <a:stretch/>
        </p:blipFill>
        <p:spPr>
          <a:xfrm>
            <a:off x="3921831" y="127001"/>
            <a:ext cx="6238169" cy="3151746"/>
          </a:xfrm>
          <a:prstGeom prst="rect">
            <a:avLst/>
          </a:prstGeom>
        </p:spPr>
      </p:pic>
      <p:grpSp>
        <p:nvGrpSpPr>
          <p:cNvPr id="6" name="Gruppo 5">
            <a:extLst>
              <a:ext uri="{FF2B5EF4-FFF2-40B4-BE49-F238E27FC236}">
                <a16:creationId xmlns:a16="http://schemas.microsoft.com/office/drawing/2014/main" id="{0D99AC9F-6247-E85C-4BF4-D945800EBF2D}"/>
              </a:ext>
            </a:extLst>
          </p:cNvPr>
          <p:cNvGrpSpPr/>
          <p:nvPr/>
        </p:nvGrpSpPr>
        <p:grpSpPr>
          <a:xfrm>
            <a:off x="88901" y="2335233"/>
            <a:ext cx="7899399" cy="4332513"/>
            <a:chOff x="88901" y="2335233"/>
            <a:chExt cx="7899399" cy="4332513"/>
          </a:xfrm>
        </p:grpSpPr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659B7A15-DA06-6BB1-7F3F-FC43EE43A9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10784" t="30792" r="58774" b="14938"/>
            <a:stretch/>
          </p:blipFill>
          <p:spPr>
            <a:xfrm>
              <a:off x="88901" y="2335233"/>
              <a:ext cx="3832930" cy="3839189"/>
            </a:xfrm>
            <a:prstGeom prst="rect">
              <a:avLst/>
            </a:prstGeom>
          </p:spPr>
        </p:pic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9F832727-8ABC-A427-5D0C-DA10DDDD44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4216" t="14634" r="40849" b="13719"/>
            <a:stretch/>
          </p:blipFill>
          <p:spPr>
            <a:xfrm>
              <a:off x="4155370" y="3392333"/>
              <a:ext cx="3832930" cy="3275413"/>
            </a:xfrm>
            <a:prstGeom prst="rect">
              <a:avLst/>
            </a:prstGeom>
          </p:spPr>
        </p:pic>
      </p:grpSp>
      <p:pic>
        <p:nvPicPr>
          <p:cNvPr id="7" name="Immagine 6">
            <a:extLst>
              <a:ext uri="{FF2B5EF4-FFF2-40B4-BE49-F238E27FC236}">
                <a16:creationId xmlns:a16="http://schemas.microsoft.com/office/drawing/2014/main" id="{E8D6325E-F58F-480D-E964-38C36D2D25B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7026" t="23743" r="34282" b="44814"/>
          <a:stretch/>
        </p:blipFill>
        <p:spPr>
          <a:xfrm>
            <a:off x="299014" y="1765300"/>
            <a:ext cx="9731138" cy="2794000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33553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>
            <a:extLst>
              <a:ext uri="{FF2B5EF4-FFF2-40B4-BE49-F238E27FC236}">
                <a16:creationId xmlns:a16="http://schemas.microsoft.com/office/drawing/2014/main" id="{91D9B90A-7A34-B738-AEDF-F73140F188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9900" y="274637"/>
            <a:ext cx="8686800" cy="931863"/>
          </a:xfrm>
        </p:spPr>
        <p:txBody>
          <a:bodyPr>
            <a:noAutofit/>
          </a:bodyPr>
          <a:lstStyle/>
          <a:p>
            <a:pPr eaLnBrk="1" hangingPunct="1"/>
            <a:r>
              <a:rPr lang="it-IT" altLang="it-IT" sz="60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Cibo come necessità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365B77C2-9B24-72D0-72D0-C84923B78187}"/>
              </a:ext>
            </a:extLst>
          </p:cNvPr>
          <p:cNvSpPr txBox="1">
            <a:spLocks noChangeArrowheads="1"/>
          </p:cNvSpPr>
          <p:nvPr/>
        </p:nvSpPr>
        <p:spPr>
          <a:xfrm>
            <a:off x="263525" y="1582738"/>
            <a:ext cx="9615488" cy="4227512"/>
          </a:xfrm>
          <a:prstGeom prst="rect">
            <a:avLst/>
          </a:prstGeom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it-IT" altLang="it-IT" sz="3200" b="1" dirty="0">
                <a:solidFill>
                  <a:srgbClr val="0070C0"/>
                </a:solidFill>
                <a:latin typeface="Arial Rounded MT Bold" panose="020F0704030504030204" pitchFamily="34" charset="77"/>
              </a:rPr>
              <a:t>L’idea dell’uomo che produce il </a:t>
            </a:r>
            <a:r>
              <a:rPr lang="it-IT" altLang="it-IT" sz="3200" b="1" i="1" dirty="0">
                <a:solidFill>
                  <a:srgbClr val="0070C0"/>
                </a:solidFill>
                <a:latin typeface="Arial Rounded MT Bold" panose="020F0704030504030204" pitchFamily="34" charset="77"/>
              </a:rPr>
              <a:t>suo</a:t>
            </a:r>
            <a:r>
              <a:rPr lang="it-IT" altLang="it-IT" sz="3200" b="1" dirty="0">
                <a:solidFill>
                  <a:srgbClr val="0070C0"/>
                </a:solidFill>
                <a:latin typeface="Arial Rounded MT Bold" panose="020F0704030504030204" pitchFamily="34" charset="77"/>
              </a:rPr>
              <a:t> cibo gioca un ruolo essenziale nella definizione dell’identità umana come parametro di distinzione fra cultura e natura</a:t>
            </a:r>
          </a:p>
          <a:p>
            <a:pPr algn="just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it-IT" altLang="it-IT" sz="3200" b="1" dirty="0">
              <a:solidFill>
                <a:srgbClr val="0070C0"/>
              </a:solidFill>
              <a:latin typeface="Arial Rounded MT Bold" panose="020F0704030504030204" pitchFamily="34" charset="77"/>
            </a:endParaRPr>
          </a:p>
          <a:p>
            <a:pPr algn="just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it-IT" altLang="it-IT" sz="3200" b="1" dirty="0">
                <a:solidFill>
                  <a:srgbClr val="0070C0"/>
                </a:solidFill>
                <a:latin typeface="Arial Rounded MT Bold" panose="020F0704030504030204" pitchFamily="34" charset="77"/>
              </a:rPr>
              <a:t>Il pane, assume il ruolo di marcatore di identità: è il cibo, non esistente in natura, che separa lo stato bestiale da quello </a:t>
            </a:r>
            <a:r>
              <a:rPr lang="it-IT" altLang="it-IT" sz="3200" b="1" i="1" dirty="0">
                <a:solidFill>
                  <a:srgbClr val="0070C0"/>
                </a:solidFill>
                <a:latin typeface="Arial Rounded MT Bold" panose="020F0704030504030204" pitchFamily="34" charset="77"/>
              </a:rPr>
              <a:t>civile</a:t>
            </a:r>
          </a:p>
          <a:p>
            <a:pPr algn="just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endParaRPr lang="it-IT" altLang="it-IT" sz="3200" b="1" dirty="0">
              <a:solidFill>
                <a:srgbClr val="0070C0"/>
              </a:solidFill>
              <a:latin typeface="Arial Rounded MT Bold" panose="020F0704030504030204" pitchFamily="34" charset="7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3">
            <a:extLst>
              <a:ext uri="{FF2B5EF4-FFF2-40B4-BE49-F238E27FC236}">
                <a16:creationId xmlns:a16="http://schemas.microsoft.com/office/drawing/2014/main" id="{676DD9E8-95C5-446F-926F-27324D5622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46075" y="1751013"/>
            <a:ext cx="9548813" cy="4192587"/>
          </a:xfrm>
        </p:spPr>
        <p:txBody>
          <a:bodyPr>
            <a:normAutofit fontScale="77500" lnSpcReduction="20000"/>
          </a:bodyPr>
          <a:lstStyle/>
          <a:p>
            <a:pPr algn="just" eaLnBrk="1" hangingPunct="1">
              <a:lnSpc>
                <a:spcPct val="150000"/>
              </a:lnSpc>
            </a:pPr>
            <a:r>
              <a:rPr lang="it-IT" altLang="it-IT" sz="3200" b="1" dirty="0">
                <a:solidFill>
                  <a:srgbClr val="0070C0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Senza cibo non si vive</a:t>
            </a:r>
          </a:p>
          <a:p>
            <a:pPr algn="just" eaLnBrk="1" hangingPunct="1">
              <a:lnSpc>
                <a:spcPct val="150000"/>
              </a:lnSpc>
            </a:pPr>
            <a:r>
              <a:rPr lang="it-IT" altLang="it-IT" sz="3200" b="1" dirty="0">
                <a:solidFill>
                  <a:srgbClr val="0070C0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Cibo come occasione per incontrarsi e gioire, un simbolo di abbondanza e di benessere</a:t>
            </a:r>
          </a:p>
          <a:p>
            <a:pPr algn="just" eaLnBrk="1" hangingPunct="1">
              <a:lnSpc>
                <a:spcPct val="150000"/>
              </a:lnSpc>
            </a:pPr>
            <a:r>
              <a:rPr lang="it-IT" altLang="it-IT" sz="3200" b="1" dirty="0">
                <a:solidFill>
                  <a:srgbClr val="0070C0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Spesso espressione d’arte</a:t>
            </a:r>
          </a:p>
          <a:p>
            <a:pPr algn="just" eaLnBrk="1" hangingPunct="1">
              <a:lnSpc>
                <a:spcPct val="150000"/>
              </a:lnSpc>
            </a:pPr>
            <a:r>
              <a:rPr lang="it-IT" altLang="it-IT" sz="3200" b="1" dirty="0">
                <a:solidFill>
                  <a:srgbClr val="0070C0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Un mondo che possiede naturalmente la sua storia, i suoi usi e costumi, i suoi artisti, le sue leggende, tradizioni, e perché no, i suoi eroi, scienziati, filosofi, musicisti e poeti</a:t>
            </a:r>
          </a:p>
          <a:p>
            <a:pPr algn="just" eaLnBrk="1" hangingPunct="1">
              <a:lnSpc>
                <a:spcPct val="150000"/>
              </a:lnSpc>
            </a:pPr>
            <a:endParaRPr lang="it-IT" altLang="it-IT" sz="3200" b="1" dirty="0">
              <a:solidFill>
                <a:srgbClr val="0070C0"/>
              </a:solidFill>
              <a:latin typeface="Arial Rounded MT Bold" panose="020F0704030504030204" pitchFamily="34" charset="77"/>
              <a:ea typeface="ＭＳ Ｐゴシック" panose="020B0600070205080204" pitchFamily="34" charset="-128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285414F-5FB7-F85E-2283-6F5B3044C9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9900" y="312737"/>
            <a:ext cx="8470900" cy="931863"/>
          </a:xfrm>
        </p:spPr>
        <p:txBody>
          <a:bodyPr>
            <a:noAutofit/>
          </a:bodyPr>
          <a:lstStyle/>
          <a:p>
            <a:pPr eaLnBrk="1" hangingPunct="1"/>
            <a:r>
              <a:rPr lang="it-IT" altLang="it-IT" sz="60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Cibo come cultura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6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Rectangle 3">
            <a:extLst>
              <a:ext uri="{FF2B5EF4-FFF2-40B4-BE49-F238E27FC236}">
                <a16:creationId xmlns:a16="http://schemas.microsoft.com/office/drawing/2014/main" id="{96C74B8E-B8C5-49DD-78AD-59A1F90CF4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30201" y="1754188"/>
            <a:ext cx="9398000" cy="3352800"/>
          </a:xfrm>
        </p:spPr>
        <p:txBody>
          <a:bodyPr>
            <a:noAutofit/>
          </a:bodyPr>
          <a:lstStyle/>
          <a:p>
            <a:pPr algn="just" eaLnBrk="1" hangingPunct="1">
              <a:lnSpc>
                <a:spcPct val="110000"/>
              </a:lnSpc>
            </a:pPr>
            <a:r>
              <a:rPr lang="it-IT" altLang="it-IT" sz="2400" b="1" i="1" dirty="0">
                <a:solidFill>
                  <a:srgbClr val="0070C0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Convivio</a:t>
            </a:r>
            <a:r>
              <a:rPr lang="it-IT" altLang="it-IT" sz="2400" b="1" dirty="0">
                <a:solidFill>
                  <a:srgbClr val="0070C0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 rimanda etimologicamente a </a:t>
            </a:r>
            <a:r>
              <a:rPr lang="it-IT" altLang="it-IT" sz="2400" b="1" i="1" dirty="0" err="1">
                <a:solidFill>
                  <a:srgbClr val="0070C0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cum</a:t>
            </a:r>
            <a:r>
              <a:rPr lang="it-IT" altLang="it-IT" sz="2400" b="1" i="1" dirty="0">
                <a:solidFill>
                  <a:srgbClr val="0070C0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 vivere, </a:t>
            </a:r>
            <a:r>
              <a:rPr lang="it-IT" altLang="it-IT" sz="2400" b="1" dirty="0">
                <a:solidFill>
                  <a:srgbClr val="0070C0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vivere insieme</a:t>
            </a:r>
          </a:p>
          <a:p>
            <a:pPr algn="just" eaLnBrk="1" hangingPunct="1">
              <a:lnSpc>
                <a:spcPct val="110000"/>
              </a:lnSpc>
            </a:pPr>
            <a:r>
              <a:rPr lang="it-IT" altLang="it-IT" sz="2400" b="1" dirty="0">
                <a:solidFill>
                  <a:srgbClr val="0070C0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Mangiare insieme è un altro modo ancora per trasformare il gesto nutrizionale dell’alimentazione in un fatto eminentemente culturale</a:t>
            </a:r>
          </a:p>
          <a:p>
            <a:pPr eaLnBrk="1" hangingPunct="1">
              <a:lnSpc>
                <a:spcPct val="110000"/>
              </a:lnSpc>
            </a:pPr>
            <a:r>
              <a:rPr lang="it-IT" altLang="it-IT" sz="2400" b="1" dirty="0">
                <a:solidFill>
                  <a:srgbClr val="0070C0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Ciò che si fa assieme agli altri, infatti, assume per ciò stesso un significato sociale, un valore di comunicazione</a:t>
            </a:r>
          </a:p>
          <a:p>
            <a:pPr eaLnBrk="1" hangingPunct="1">
              <a:lnSpc>
                <a:spcPct val="110000"/>
              </a:lnSpc>
            </a:pPr>
            <a:r>
              <a:rPr lang="it-IT" altLang="it-IT" sz="2400" b="1" dirty="0">
                <a:solidFill>
                  <a:srgbClr val="0070C0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I messaggi possono essere di varia natura ma, in ogni caso, trasmettono valori di identità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4CAE0964-51A1-01D3-E2FD-72A38C7122DB}"/>
              </a:ext>
            </a:extLst>
          </p:cNvPr>
          <p:cNvSpPr txBox="1">
            <a:spLocks noChangeArrowheads="1"/>
          </p:cNvSpPr>
          <p:nvPr/>
        </p:nvSpPr>
        <p:spPr>
          <a:xfrm>
            <a:off x="393700" y="388937"/>
            <a:ext cx="8915400" cy="931863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60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anose="020F0704030504030204" pitchFamily="34" charset="77"/>
              </a:rPr>
              <a:t>Cibo come linguaggio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5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3">
            <a:extLst>
              <a:ext uri="{FF2B5EF4-FFF2-40B4-BE49-F238E27FC236}">
                <a16:creationId xmlns:a16="http://schemas.microsoft.com/office/drawing/2014/main" id="{95A098FB-9FAA-9E18-270F-4D923DD3CD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30188" y="1312863"/>
            <a:ext cx="9764712" cy="5448300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</a:pPr>
            <a:r>
              <a:rPr lang="it-IT" altLang="it-IT" dirty="0">
                <a:solidFill>
                  <a:srgbClr val="0070C0"/>
                </a:solidFill>
                <a:latin typeface="Abadi MT Condensed Extra Bold" panose="020B0306030101010103" pitchFamily="34" charset="77"/>
                <a:ea typeface="ＭＳ Ｐゴシック" panose="020B0600070205080204" pitchFamily="34" charset="-128"/>
              </a:rPr>
              <a:t>Il </a:t>
            </a:r>
            <a:r>
              <a:rPr lang="it-IT" altLang="it-IT" b="1" dirty="0">
                <a:solidFill>
                  <a:srgbClr val="0070C0"/>
                </a:solidFill>
                <a:latin typeface="Abadi MT Condensed Extra Bold" panose="020B0306030101010103" pitchFamily="34" charset="77"/>
                <a:ea typeface="ＭＳ Ｐゴシック" panose="020B0600070205080204" pitchFamily="34" charset="-128"/>
              </a:rPr>
              <a:t>rapporto </a:t>
            </a:r>
            <a:r>
              <a:rPr lang="it-IT" altLang="it-IT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badi MT Condensed Extra Bold" panose="020B0306030101010103" pitchFamily="34" charset="77"/>
                <a:ea typeface="ＭＳ Ｐゴシック" panose="020B0600070205080204" pitchFamily="34" charset="-128"/>
              </a:rPr>
              <a:t>piacere-salute</a:t>
            </a:r>
            <a:r>
              <a:rPr lang="it-IT" altLang="it-IT" dirty="0">
                <a:solidFill>
                  <a:srgbClr val="0070C0"/>
                </a:solidFill>
                <a:latin typeface="Abadi MT Condensed Extra Bold" panose="020B0306030101010103" pitchFamily="34" charset="77"/>
                <a:ea typeface="ＭＳ Ｐゴシック" panose="020B0600070205080204" pitchFamily="34" charset="-128"/>
              </a:rPr>
              <a:t>, proposto spesso in termini conflittuali dalla scienza medica, è stato invece vissuto dalle culture premoderne come un nesso inscindibile </a:t>
            </a:r>
          </a:p>
          <a:p>
            <a:pPr algn="just" eaLnBrk="1" hangingPunct="1">
              <a:lnSpc>
                <a:spcPct val="90000"/>
              </a:lnSpc>
            </a:pPr>
            <a:endParaRPr lang="it-IT" altLang="it-IT" sz="800" dirty="0">
              <a:solidFill>
                <a:srgbClr val="0070C0"/>
              </a:solidFill>
              <a:latin typeface="Abadi MT Condensed Extra Bold" panose="020B0306030101010103" pitchFamily="34" charset="77"/>
              <a:ea typeface="ＭＳ Ｐゴシック" panose="020B0600070205080204" pitchFamily="34" charset="-128"/>
            </a:endParaRPr>
          </a:p>
          <a:p>
            <a:pPr algn="just" eaLnBrk="1" hangingPunct="1">
              <a:lnSpc>
                <a:spcPct val="90000"/>
              </a:lnSpc>
            </a:pPr>
            <a:r>
              <a:rPr lang="it-IT" altLang="it-IT" dirty="0">
                <a:solidFill>
                  <a:srgbClr val="0070C0"/>
                </a:solidFill>
                <a:latin typeface="Abadi MT Condensed Extra Bold" panose="020B0306030101010103" pitchFamily="34" charset="77"/>
                <a:ea typeface="ＭＳ Ｐゴシック" panose="020B0600070205080204" pitchFamily="34" charset="-128"/>
              </a:rPr>
              <a:t>Viceversa, le </a:t>
            </a:r>
            <a:r>
              <a:rPr lang="it-IT" altLang="it-IT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badi MT Condensed Extra Bold" panose="020B0306030101010103" pitchFamily="34" charset="77"/>
                <a:ea typeface="ＭＳ Ｐゴシック" panose="020B0600070205080204" pitchFamily="34" charset="-128"/>
              </a:rPr>
              <a:t>regole della salute</a:t>
            </a:r>
            <a:r>
              <a:rPr lang="it-IT" altLang="it-IT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badi MT Condensed Extra Bold" panose="020B0306030101010103" pitchFamily="34" charset="77"/>
                <a:ea typeface="ＭＳ Ｐゴシック" panose="020B0600070205080204" pitchFamily="34" charset="-128"/>
              </a:rPr>
              <a:t> </a:t>
            </a:r>
            <a:r>
              <a:rPr lang="it-IT" altLang="it-IT" dirty="0">
                <a:solidFill>
                  <a:srgbClr val="0070C0"/>
                </a:solidFill>
                <a:latin typeface="Abadi MT Condensed Extra Bold" panose="020B0306030101010103" pitchFamily="34" charset="77"/>
                <a:ea typeface="ＭＳ Ｐゴシック" panose="020B0600070205080204" pitchFamily="34" charset="-128"/>
              </a:rPr>
              <a:t>sono anzitutto regole alimentari, intese come luogo di costruzione di una nuova cultura gastronomica</a:t>
            </a:r>
          </a:p>
          <a:p>
            <a:pPr algn="just" eaLnBrk="1" hangingPunct="1">
              <a:lnSpc>
                <a:spcPct val="90000"/>
              </a:lnSpc>
            </a:pPr>
            <a:endParaRPr lang="it-IT" altLang="it-IT" sz="800" dirty="0">
              <a:solidFill>
                <a:srgbClr val="0070C0"/>
              </a:solidFill>
              <a:latin typeface="Abadi MT Condensed Extra Bold" panose="020B0306030101010103" pitchFamily="34" charset="77"/>
              <a:ea typeface="ＭＳ Ｐゴシック" panose="020B0600070205080204" pitchFamily="34" charset="-128"/>
            </a:endParaRPr>
          </a:p>
          <a:p>
            <a:pPr algn="just" eaLnBrk="1" hangingPunct="1">
              <a:lnSpc>
                <a:spcPct val="90000"/>
              </a:lnSpc>
            </a:pPr>
            <a:r>
              <a:rPr lang="it-IT" altLang="it-IT" dirty="0">
                <a:solidFill>
                  <a:srgbClr val="0070C0"/>
                </a:solidFill>
                <a:latin typeface="Abadi MT Condensed Extra Bold" panose="020B0306030101010103" pitchFamily="34" charset="77"/>
                <a:ea typeface="ＭＳ Ｐゴシック" panose="020B0600070205080204" pitchFamily="34" charset="-128"/>
              </a:rPr>
              <a:t>In termini di interculturalità, è importante non postulare un rapporto univoco tra salute e piacere, bensì rendersi consapevoli del legame strutturale che, entrambi gli elementi, hanno con i riferimenti culturali e scientifici a cui una determinata società fa riferimento </a:t>
            </a:r>
          </a:p>
          <a:p>
            <a:pPr eaLnBrk="1" hangingPunct="1">
              <a:lnSpc>
                <a:spcPct val="90000"/>
              </a:lnSpc>
            </a:pPr>
            <a:endParaRPr lang="it-IT" altLang="it-IT" dirty="0">
              <a:solidFill>
                <a:srgbClr val="0070C0"/>
              </a:solidFill>
              <a:latin typeface="Abadi MT Condensed Extra Bold" panose="020B0306030101010103" pitchFamily="34" charset="77"/>
              <a:ea typeface="ＭＳ Ｐゴシック" panose="020B0600070205080204" pitchFamily="34" charset="-128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EDB922B-8876-7799-FCF0-BCB426B8CE2C}"/>
              </a:ext>
            </a:extLst>
          </p:cNvPr>
          <p:cNvSpPr txBox="1">
            <a:spLocks noChangeArrowheads="1"/>
          </p:cNvSpPr>
          <p:nvPr/>
        </p:nvSpPr>
        <p:spPr>
          <a:xfrm>
            <a:off x="736600" y="96837"/>
            <a:ext cx="7061200" cy="931863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60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badi MT Condensed Extra Bold" panose="020B0306030101010103" pitchFamily="34" charset="77"/>
              </a:rPr>
              <a:t>Cibo e salute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4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B908EB7D-B5F6-4BB3-FABB-ABC3C40F44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6342" t="14880" r="7859"/>
          <a:stretch/>
        </p:blipFill>
        <p:spPr>
          <a:xfrm>
            <a:off x="839068" y="611748"/>
            <a:ext cx="8608864" cy="5620214"/>
          </a:xfrm>
          <a:prstGeom prst="rect">
            <a:avLst/>
          </a:prstGeom>
          <a:ln w="57150">
            <a:solidFill>
              <a:schemeClr val="accent3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244372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Immagine 1">
            <a:extLst>
              <a:ext uri="{FF2B5EF4-FFF2-40B4-BE49-F238E27FC236}">
                <a16:creationId xmlns:a16="http://schemas.microsoft.com/office/drawing/2014/main" id="{D8F06979-DBEE-2235-FB4D-677048015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4" t="15746" r="14575" b="6709"/>
          <a:stretch>
            <a:fillRect/>
          </a:stretch>
        </p:blipFill>
        <p:spPr bwMode="auto">
          <a:xfrm>
            <a:off x="287538" y="593913"/>
            <a:ext cx="9664190" cy="574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olo 1">
            <a:extLst>
              <a:ext uri="{FF2B5EF4-FFF2-40B4-BE49-F238E27FC236}">
                <a16:creationId xmlns:a16="http://schemas.microsoft.com/office/drawing/2014/main" id="{36906553-67FB-D145-A834-EE92B148D7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1525" y="158666"/>
            <a:ext cx="8743950" cy="550903"/>
          </a:xfrm>
        </p:spPr>
        <p:txBody>
          <a:bodyPr>
            <a:normAutofit/>
          </a:bodyPr>
          <a:lstStyle/>
          <a:p>
            <a:pPr eaLnBrk="1" hangingPunct="1"/>
            <a:r>
              <a:rPr lang="it-IT" altLang="it-IT" sz="3200" b="1" dirty="0">
                <a:solidFill>
                  <a:srgbClr val="0070C0"/>
                </a:solidFill>
                <a:latin typeface="+mn-lt"/>
                <a:ea typeface="ＭＳ Ｐゴシック" panose="020B0600070205080204" pitchFamily="34" charset="-128"/>
              </a:rPr>
              <a:t>I molti problemi di un’Italia che è invecchiata…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0173870-08CC-D44B-812D-88DF2012B6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2517" y="827610"/>
            <a:ext cx="9337011" cy="5130006"/>
          </a:xfrm>
        </p:spPr>
        <p:txBody>
          <a:bodyPr>
            <a:noAutofit/>
          </a:bodyPr>
          <a:lstStyle/>
          <a:p>
            <a:pPr marL="360363" indent="-360363" algn="just" eaLnBrk="1" hangingPunct="1">
              <a:spcBef>
                <a:spcPts val="1000"/>
              </a:spcBef>
              <a:buFontTx/>
              <a:buChar char="•"/>
            </a:pPr>
            <a:r>
              <a:rPr lang="it-IT" altLang="it-IT" sz="2200" b="1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In Italia, nel 2050, il 74% della popolazione avrà &gt;65 anni, e il 15% &gt;80 anni</a:t>
            </a:r>
          </a:p>
          <a:p>
            <a:pPr marL="360363" indent="-360363" algn="just" eaLnBrk="1" hangingPunct="1">
              <a:spcBef>
                <a:spcPts val="1000"/>
              </a:spcBef>
              <a:buFontTx/>
              <a:buChar char="•"/>
            </a:pPr>
            <a:r>
              <a:rPr lang="it-IT" altLang="it-IT" sz="2200" b="1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Scarsissima natalità e declino demografico (con tasso di fecondità di 1.3  nascite all’anno ben sotto la soglia di sostituzione di 2.1)</a:t>
            </a:r>
          </a:p>
          <a:p>
            <a:pPr marL="360363" indent="-360363" algn="just" eaLnBrk="1" hangingPunct="1">
              <a:spcBef>
                <a:spcPts val="1000"/>
              </a:spcBef>
              <a:buFontTx/>
              <a:buChar char="•"/>
            </a:pPr>
            <a:r>
              <a:rPr lang="it-IT" altLang="it-IT" sz="2200" b="1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La sempre più marcata sproporzione tra anziani e popolazione attiva</a:t>
            </a:r>
          </a:p>
          <a:p>
            <a:pPr marL="360363" indent="-360363" algn="just" eaLnBrk="1" hangingPunct="1">
              <a:spcBef>
                <a:spcPts val="1000"/>
              </a:spcBef>
              <a:buFontTx/>
              <a:buChar char="•"/>
            </a:pPr>
            <a:r>
              <a:rPr lang="it-IT" altLang="it-IT" sz="2200" b="1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Insensata separazione tra sanità e previdenza</a:t>
            </a:r>
          </a:p>
          <a:p>
            <a:pPr marL="360363" indent="-360363" algn="just" eaLnBrk="1" hangingPunct="1">
              <a:spcBef>
                <a:spcPts val="1000"/>
              </a:spcBef>
              <a:buFontTx/>
              <a:buChar char="•"/>
            </a:pPr>
            <a:r>
              <a:rPr lang="it-IT" altLang="it-IT" sz="2200" b="1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Sostenibilità della previdenza/assistenza (INPS)</a:t>
            </a:r>
          </a:p>
          <a:p>
            <a:pPr marL="360363" indent="-360363" algn="just" eaLnBrk="1" hangingPunct="1">
              <a:spcBef>
                <a:spcPts val="1000"/>
              </a:spcBef>
              <a:buFontTx/>
              <a:buChar char="•"/>
            </a:pPr>
            <a:r>
              <a:rPr lang="it-IT" altLang="it-IT" sz="2200" b="1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Alta spesa assistenziale “out-of-pocket” (46 miliardi), fuga dalle cure!</a:t>
            </a:r>
          </a:p>
          <a:p>
            <a:pPr marL="360363" indent="-360363" algn="just" eaLnBrk="1" hangingPunct="1">
              <a:spcBef>
                <a:spcPts val="1000"/>
              </a:spcBef>
              <a:buFontTx/>
              <a:buChar char="•"/>
            </a:pPr>
            <a:r>
              <a:rPr lang="it-IT" altLang="it-IT" sz="2200" b="1" dirty="0" err="1">
                <a:solidFill>
                  <a:srgbClr val="002060"/>
                </a:solidFill>
                <a:ea typeface="ＭＳ Ｐゴシック" panose="020B0600070205080204" pitchFamily="34" charset="-128"/>
              </a:rPr>
              <a:t>Ageismo</a:t>
            </a:r>
            <a:endParaRPr lang="it-IT" altLang="it-IT" sz="2200" b="1" dirty="0">
              <a:solidFill>
                <a:srgbClr val="002060"/>
              </a:solidFill>
              <a:ea typeface="ＭＳ Ｐゴシック" panose="020B0600070205080204" pitchFamily="34" charset="-128"/>
            </a:endParaRPr>
          </a:p>
          <a:p>
            <a:pPr marL="360363" indent="-360363" algn="just" eaLnBrk="1" hangingPunct="1">
              <a:spcBef>
                <a:spcPts val="1000"/>
              </a:spcBef>
              <a:buFontTx/>
              <a:buChar char="•"/>
            </a:pPr>
            <a:r>
              <a:rPr lang="it-IT" altLang="it-IT" sz="2200" b="1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La demenza</a:t>
            </a:r>
          </a:p>
          <a:p>
            <a:pPr marL="360363" indent="-360363" algn="just" eaLnBrk="1" hangingPunct="1">
              <a:spcBef>
                <a:spcPts val="1000"/>
              </a:spcBef>
              <a:buFontTx/>
              <a:buChar char="•"/>
            </a:pPr>
            <a:r>
              <a:rPr lang="it-IT" altLang="it-IT" sz="2200" b="1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La fragilità</a:t>
            </a:r>
          </a:p>
          <a:p>
            <a:pPr marL="360363" indent="-360363" algn="just" eaLnBrk="1" hangingPunct="1">
              <a:spcBef>
                <a:spcPts val="1000"/>
              </a:spcBef>
              <a:buFontTx/>
              <a:buChar char="•"/>
            </a:pPr>
            <a:r>
              <a:rPr lang="it-IT" altLang="it-IT" sz="2200" b="1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…………………………………………………………..</a:t>
            </a:r>
          </a:p>
          <a:p>
            <a:pPr marL="360363" indent="-360363" algn="just" eaLnBrk="1" hangingPunct="1">
              <a:spcBef>
                <a:spcPts val="1000"/>
              </a:spcBef>
              <a:buFontTx/>
              <a:buChar char="•"/>
            </a:pPr>
            <a:r>
              <a:rPr lang="it-IT" altLang="it-IT" sz="22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Inadeguata cultura del problema tra gli operatori sanitari</a:t>
            </a:r>
          </a:p>
          <a:p>
            <a:pPr marL="360363" indent="-360363" algn="just" eaLnBrk="1" hangingPunct="1">
              <a:spcBef>
                <a:spcPts val="1000"/>
              </a:spcBef>
              <a:buFontTx/>
              <a:buChar char="•"/>
            </a:pPr>
            <a:r>
              <a:rPr lang="it-IT" altLang="it-IT" sz="22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La </a:t>
            </a:r>
            <a:r>
              <a:rPr lang="it-IT" altLang="it-IT" sz="2200" b="1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polifarmacoterapia</a:t>
            </a:r>
            <a:r>
              <a:rPr lang="it-IT" altLang="it-IT" sz="22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e i suoi molti danni</a:t>
            </a:r>
            <a:endParaRPr lang="it-IT" altLang="it-IT" sz="2200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</p:txBody>
      </p:sp>
      <p:cxnSp>
        <p:nvCxnSpPr>
          <p:cNvPr id="5" name="Connettore 1 4">
            <a:extLst>
              <a:ext uri="{FF2B5EF4-FFF2-40B4-BE49-F238E27FC236}">
                <a16:creationId xmlns:a16="http://schemas.microsoft.com/office/drawing/2014/main" id="{EC589BEA-F4CD-0240-92D3-79057111EB6B}"/>
              </a:ext>
            </a:extLst>
          </p:cNvPr>
          <p:cNvCxnSpPr/>
          <p:nvPr/>
        </p:nvCxnSpPr>
        <p:spPr>
          <a:xfrm>
            <a:off x="247650" y="806450"/>
            <a:ext cx="97917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olo 1">
            <a:extLst>
              <a:ext uri="{FF2B5EF4-FFF2-40B4-BE49-F238E27FC236}">
                <a16:creationId xmlns:a16="http://schemas.microsoft.com/office/drawing/2014/main" id="{FFC47668-DD7A-7DF4-4CA4-94BBCB3090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1525" y="230188"/>
            <a:ext cx="8743950" cy="1109662"/>
          </a:xfrm>
        </p:spPr>
        <p:txBody>
          <a:bodyPr>
            <a:normAutofit/>
          </a:bodyPr>
          <a:lstStyle/>
          <a:p>
            <a:pPr eaLnBrk="1" hangingPunct="1"/>
            <a:r>
              <a:rPr lang="it-IT" altLang="it-IT" sz="3200" b="1" dirty="0">
                <a:solidFill>
                  <a:schemeClr val="bg1"/>
                </a:solidFill>
                <a:latin typeface="Aharoni" panose="02010803020104030203" pitchFamily="2" charset="-79"/>
                <a:ea typeface="ＭＳ Ｐゴシック" panose="020B0600070205080204" pitchFamily="34" charset="-128"/>
                <a:cs typeface="Aharoni" panose="02010803020104030203" pitchFamily="2" charset="-79"/>
              </a:rPr>
              <a:t>UNA NUOVA CULTURA DELLA CRONICITA’</a:t>
            </a:r>
            <a:br>
              <a:rPr lang="it-IT" altLang="it-IT" sz="3200" b="1" dirty="0">
                <a:solidFill>
                  <a:schemeClr val="bg1"/>
                </a:solidFill>
                <a:latin typeface="Aharoni" panose="02010803020104030203" pitchFamily="2" charset="-79"/>
                <a:ea typeface="ＭＳ Ｐゴシック" panose="020B0600070205080204" pitchFamily="34" charset="-128"/>
                <a:cs typeface="Aharoni" panose="02010803020104030203" pitchFamily="2" charset="-79"/>
              </a:rPr>
            </a:br>
            <a:r>
              <a:rPr lang="it-IT" altLang="it-IT" sz="3200" b="1" dirty="0">
                <a:solidFill>
                  <a:schemeClr val="bg1"/>
                </a:solidFill>
                <a:latin typeface="Aharoni" panose="02010803020104030203" pitchFamily="2" charset="-79"/>
                <a:ea typeface="ＭＳ Ｐゴシック" panose="020B0600070205080204" pitchFamily="34" charset="-128"/>
                <a:cs typeface="Aharoni" panose="02010803020104030203" pitchFamily="2" charset="-79"/>
              </a:rPr>
              <a:t> E MULTIMORBILITA’ NELL’ANZIANO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6F9F952-18C6-81F4-AD6D-9423B8A869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838" y="1463675"/>
            <a:ext cx="9261475" cy="1752600"/>
          </a:xfrm>
        </p:spPr>
        <p:txBody>
          <a:bodyPr>
            <a:noAutofit/>
          </a:bodyPr>
          <a:lstStyle/>
          <a:p>
            <a:pPr marL="360363" indent="-360363" algn="just" eaLnBrk="1" hangingPunct="1">
              <a:lnSpc>
                <a:spcPct val="120000"/>
              </a:lnSpc>
              <a:spcBef>
                <a:spcPts val="2400"/>
              </a:spcBef>
              <a:buFontTx/>
              <a:buChar char="•"/>
            </a:pPr>
            <a:r>
              <a:rPr lang="it-IT" altLang="it-IT" sz="2800" dirty="0">
                <a:solidFill>
                  <a:schemeClr val="bg1"/>
                </a:solidFill>
                <a:latin typeface="Berlin Sans FB" panose="020E0602020502020306" pitchFamily="34" charset="77"/>
                <a:ea typeface="ＭＳ Ｐゴシック" panose="020B0600070205080204" pitchFamily="34" charset="-128"/>
              </a:rPr>
              <a:t>40% della popolazione di un paese vecchio come l’Italia ha almeno una malattia cronica, 20% almeno due</a:t>
            </a:r>
          </a:p>
          <a:p>
            <a:pPr marL="360363" indent="-360363" algn="just" eaLnBrk="1" hangingPunct="1">
              <a:lnSpc>
                <a:spcPct val="120000"/>
              </a:lnSpc>
              <a:spcBef>
                <a:spcPts val="2400"/>
              </a:spcBef>
              <a:buFontTx/>
              <a:buChar char="•"/>
            </a:pPr>
            <a:r>
              <a:rPr lang="it-IT" altLang="it-IT" sz="2800" dirty="0">
                <a:solidFill>
                  <a:schemeClr val="bg1"/>
                </a:solidFill>
                <a:latin typeface="Berlin Sans FB" panose="020E0602020502020306" pitchFamily="34" charset="77"/>
                <a:ea typeface="ＭＳ Ｐゴシック" panose="020B0600070205080204" pitchFamily="34" charset="-128"/>
              </a:rPr>
              <a:t>L’esplosione del problema non ha permesso l’elaborazione di contenuti clinici, scientifici e organizzativi (e soprattutto </a:t>
            </a:r>
            <a:r>
              <a:rPr lang="it-IT" altLang="it-IT" sz="2800" u="sng" dirty="0">
                <a:solidFill>
                  <a:schemeClr val="bg1"/>
                </a:solidFill>
                <a:latin typeface="Berlin Sans FB" panose="020E0602020502020306" pitchFamily="34" charset="77"/>
                <a:ea typeface="ＭＳ Ｐゴシック" panose="020B0600070205080204" pitchFamily="34" charset="-128"/>
              </a:rPr>
              <a:t>sociali e culturali</a:t>
            </a:r>
            <a:r>
              <a:rPr lang="it-IT" altLang="it-IT" sz="2800" dirty="0">
                <a:solidFill>
                  <a:schemeClr val="bg1"/>
                </a:solidFill>
                <a:latin typeface="Berlin Sans FB" panose="020E0602020502020306" pitchFamily="34" charset="77"/>
                <a:ea typeface="ＭＳ Ｐゴシック" panose="020B0600070205080204" pitchFamily="34" charset="-128"/>
              </a:rPr>
              <a:t>) indispensabili per progettare un sistema assistenziale nuovo e adeguato</a:t>
            </a:r>
          </a:p>
          <a:p>
            <a:pPr marL="360363" indent="-360363" algn="just" eaLnBrk="1" hangingPunct="1">
              <a:lnSpc>
                <a:spcPct val="120000"/>
              </a:lnSpc>
              <a:spcBef>
                <a:spcPts val="2400"/>
              </a:spcBef>
              <a:buFontTx/>
              <a:buChar char="•"/>
            </a:pPr>
            <a:r>
              <a:rPr lang="it-IT" altLang="it-IT" sz="2800" dirty="0">
                <a:solidFill>
                  <a:schemeClr val="bg1"/>
                </a:solidFill>
                <a:latin typeface="Berlin Sans FB" panose="020E0602020502020306" pitchFamily="34" charset="77"/>
                <a:ea typeface="ＭＳ Ｐゴシック" panose="020B0600070205080204" pitchFamily="34" charset="-128"/>
              </a:rPr>
              <a:t>La stessa critica si applica alla formazione degli operatori nel Corso di Medicina, di Infermieristica e soprattutto nelle Scuole di Specializzazione (anche di Medicina Interna)</a:t>
            </a:r>
          </a:p>
        </p:txBody>
      </p:sp>
      <p:cxnSp>
        <p:nvCxnSpPr>
          <p:cNvPr id="5" name="Connettore 1 4">
            <a:extLst>
              <a:ext uri="{FF2B5EF4-FFF2-40B4-BE49-F238E27FC236}">
                <a16:creationId xmlns:a16="http://schemas.microsoft.com/office/drawing/2014/main" id="{D5D72504-B785-8B63-1120-4F7B336227BA}"/>
              </a:ext>
            </a:extLst>
          </p:cNvPr>
          <p:cNvCxnSpPr/>
          <p:nvPr/>
        </p:nvCxnSpPr>
        <p:spPr>
          <a:xfrm>
            <a:off x="247650" y="1301750"/>
            <a:ext cx="97917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 descr="California Obese">
            <a:extLst>
              <a:ext uri="{FF2B5EF4-FFF2-40B4-BE49-F238E27FC236}">
                <a16:creationId xmlns:a16="http://schemas.microsoft.com/office/drawing/2014/main" id="{48AED43E-C891-C051-2153-68335067ED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1667" name="Text Box 3">
            <a:extLst>
              <a:ext uri="{FF2B5EF4-FFF2-40B4-BE49-F238E27FC236}">
                <a16:creationId xmlns:a16="http://schemas.microsoft.com/office/drawing/2014/main" id="{980CCFD9-FD20-881F-FAEB-D5D52E810F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8" y="-76200"/>
            <a:ext cx="9369425" cy="749300"/>
          </a:xfrm>
          <a:prstGeom prst="rect">
            <a:avLst/>
          </a:prstGeom>
          <a:gradFill rotWithShape="1">
            <a:gsLst>
              <a:gs pos="0">
                <a:srgbClr val="99CCFF"/>
              </a:gs>
              <a:gs pos="100000">
                <a:srgbClr val="99CCFF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noFill/>
            <a:miter lim="800000"/>
            <a:headEnd/>
            <a:tailEnd/>
          </a:ln>
          <a:effectLst/>
        </p:spPr>
        <p:txBody>
          <a:bodyPr lIns="91419" tIns="45710" rIns="91419" bIns="4571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it-IT" sz="4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Welcome to Cape Cod!</a:t>
            </a:r>
          </a:p>
        </p:txBody>
      </p:sp>
    </p:spTree>
    <p:extLst>
      <p:ext uri="{BB962C8B-B14F-4D97-AF65-F5344CB8AC3E}">
        <p14:creationId xmlns:p14="http://schemas.microsoft.com/office/powerpoint/2010/main" val="407585911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708" name="Group 4">
            <a:extLst>
              <a:ext uri="{FF2B5EF4-FFF2-40B4-BE49-F238E27FC236}">
                <a16:creationId xmlns:a16="http://schemas.microsoft.com/office/drawing/2014/main" id="{D6BFD978-7F97-E81E-6B00-9B6C1DDD701A}"/>
              </a:ext>
            </a:extLst>
          </p:cNvPr>
          <p:cNvGrpSpPr>
            <a:grpSpLocks/>
          </p:cNvGrpSpPr>
          <p:nvPr/>
        </p:nvGrpSpPr>
        <p:grpSpPr bwMode="auto">
          <a:xfrm>
            <a:off x="1790701" y="2641601"/>
            <a:ext cx="4173538" cy="3956050"/>
            <a:chOff x="0" y="1049"/>
            <a:chExt cx="2174" cy="2110"/>
          </a:xfrm>
        </p:grpSpPr>
        <p:pic>
          <p:nvPicPr>
            <p:cNvPr id="29712" name="Picture 5" descr="albero">
              <a:extLst>
                <a:ext uri="{FF2B5EF4-FFF2-40B4-BE49-F238E27FC236}">
                  <a16:creationId xmlns:a16="http://schemas.microsoft.com/office/drawing/2014/main" id="{B7D2FB10-0D26-A0AA-F042-828CBDE29D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49"/>
              <a:ext cx="2174" cy="2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8118" name="Text Box 6">
              <a:extLst>
                <a:ext uri="{FF2B5EF4-FFF2-40B4-BE49-F238E27FC236}">
                  <a16:creationId xmlns:a16="http://schemas.microsoft.com/office/drawing/2014/main" id="{B44AE6C7-2A4A-5BCD-B168-77BDAA71EC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81" y="2753"/>
              <a:ext cx="770" cy="383"/>
            </a:xfrm>
            <a:prstGeom prst="rect">
              <a:avLst/>
            </a:prstGeom>
            <a:solidFill>
              <a:srgbClr val="FF0066"/>
            </a:solidFill>
            <a:ln w="28575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it-IT" altLang="it-IT" sz="32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Bauhaus 93" pitchFamily="124" charset="0"/>
                  <a:cs typeface="Arial" panose="020B0604020202020204" pitchFamily="34" charset="0"/>
                </a:rPr>
                <a:t>ATP</a:t>
              </a:r>
            </a:p>
          </p:txBody>
        </p:sp>
      </p:grpSp>
      <p:grpSp>
        <p:nvGrpSpPr>
          <p:cNvPr id="29709" name="Group 7">
            <a:extLst>
              <a:ext uri="{FF2B5EF4-FFF2-40B4-BE49-F238E27FC236}">
                <a16:creationId xmlns:a16="http://schemas.microsoft.com/office/drawing/2014/main" id="{6E73D6F1-848C-0A55-CE5D-048FC0C0CA46}"/>
              </a:ext>
            </a:extLst>
          </p:cNvPr>
          <p:cNvGrpSpPr>
            <a:grpSpLocks/>
          </p:cNvGrpSpPr>
          <p:nvPr/>
        </p:nvGrpSpPr>
        <p:grpSpPr bwMode="auto">
          <a:xfrm>
            <a:off x="5972138" y="2632404"/>
            <a:ext cx="4010062" cy="3965248"/>
            <a:chOff x="2514" y="822"/>
            <a:chExt cx="2155" cy="2142"/>
          </a:xfrm>
        </p:grpSpPr>
        <p:pic>
          <p:nvPicPr>
            <p:cNvPr id="29710" name="Picture 8" descr="annoso">
              <a:extLst>
                <a:ext uri="{FF2B5EF4-FFF2-40B4-BE49-F238E27FC236}">
                  <a16:creationId xmlns:a16="http://schemas.microsoft.com/office/drawing/2014/main" id="{F89B0916-1366-233E-B905-422914AE3B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76" r="10323"/>
            <a:stretch>
              <a:fillRect/>
            </a:stretch>
          </p:blipFill>
          <p:spPr bwMode="auto">
            <a:xfrm>
              <a:off x="2514" y="822"/>
              <a:ext cx="2155" cy="2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8121" name="Text Box 9">
              <a:extLst>
                <a:ext uri="{FF2B5EF4-FFF2-40B4-BE49-F238E27FC236}">
                  <a16:creationId xmlns:a16="http://schemas.microsoft.com/office/drawing/2014/main" id="{A44FD106-E328-27F6-90D8-1B29114BA2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37" y="2545"/>
              <a:ext cx="770" cy="383"/>
            </a:xfrm>
            <a:prstGeom prst="rect">
              <a:avLst/>
            </a:prstGeom>
            <a:solidFill>
              <a:srgbClr val="FF0066"/>
            </a:solidFill>
            <a:ln w="28575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it-IT" altLang="it-IT" sz="32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Bauhaus 93" pitchFamily="124" charset="0"/>
                  <a:cs typeface="Arial" panose="020B0604020202020204" pitchFamily="34" charset="0"/>
                </a:rPr>
                <a:t>O</a:t>
              </a:r>
              <a:r>
                <a:rPr lang="it-IT" altLang="it-IT" sz="3200" b="1" baseline="-25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Bauhaus 93" pitchFamily="124" charset="0"/>
                  <a:cs typeface="Arial" panose="020B0604020202020204" pitchFamily="34" charset="0"/>
                </a:rPr>
                <a:t>2</a:t>
              </a:r>
              <a:r>
                <a:rPr lang="it-IT" altLang="it-IT" sz="3200" b="1" baseline="30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Bauhaus 93" pitchFamily="124" charset="0"/>
                  <a:cs typeface="Arial" panose="020B0604020202020204" pitchFamily="34" charset="0"/>
                </a:rPr>
                <a:t>•</a:t>
              </a:r>
            </a:p>
          </p:txBody>
        </p:sp>
      </p:grpSp>
      <p:pic>
        <p:nvPicPr>
          <p:cNvPr id="218122" name="Picture 10">
            <a:extLst>
              <a:ext uri="{FF2B5EF4-FFF2-40B4-BE49-F238E27FC236}">
                <a16:creationId xmlns:a16="http://schemas.microsoft.com/office/drawing/2014/main" id="{125B1F8F-31B1-16A7-E93B-F9DEE98FA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7038" y="114300"/>
            <a:ext cx="2138362" cy="2190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7" name="Gruppo 6">
            <a:extLst>
              <a:ext uri="{FF2B5EF4-FFF2-40B4-BE49-F238E27FC236}">
                <a16:creationId xmlns:a16="http://schemas.microsoft.com/office/drawing/2014/main" id="{1DC4027F-B68F-E017-C5DF-E11AC2A117F8}"/>
              </a:ext>
            </a:extLst>
          </p:cNvPr>
          <p:cNvGrpSpPr/>
          <p:nvPr/>
        </p:nvGrpSpPr>
        <p:grpSpPr>
          <a:xfrm>
            <a:off x="177800" y="96838"/>
            <a:ext cx="7323138" cy="3738561"/>
            <a:chOff x="177800" y="96838"/>
            <a:chExt cx="7323138" cy="3738561"/>
          </a:xfrm>
        </p:grpSpPr>
        <p:pic>
          <p:nvPicPr>
            <p:cNvPr id="3" name="Picture 10" descr="plate food">
              <a:extLst>
                <a:ext uri="{FF2B5EF4-FFF2-40B4-BE49-F238E27FC236}">
                  <a16:creationId xmlns:a16="http://schemas.microsoft.com/office/drawing/2014/main" id="{C281D45E-CFEF-3BF2-497A-34B8623571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6900" y="96838"/>
              <a:ext cx="3094038" cy="1757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9" descr="Untitled-3">
              <a:extLst>
                <a:ext uri="{FF2B5EF4-FFF2-40B4-BE49-F238E27FC236}">
                  <a16:creationId xmlns:a16="http://schemas.microsoft.com/office/drawing/2014/main" id="{048E59F7-3BD0-E6A8-C2CC-3AADE76FAE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brigh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7200" y="473076"/>
              <a:ext cx="2538413" cy="1486511"/>
            </a:xfrm>
            <a:prstGeom prst="rect">
              <a:avLst/>
            </a:prstGeom>
            <a:noFill/>
            <a:ln w="57150">
              <a:solidFill>
                <a:srgbClr val="0000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bevande_gassate">
              <a:extLst>
                <a:ext uri="{FF2B5EF4-FFF2-40B4-BE49-F238E27FC236}">
                  <a16:creationId xmlns:a16="http://schemas.microsoft.com/office/drawing/2014/main" id="{56FD0A45-2E48-4308-FC1F-ACD07F7841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800" y="2197100"/>
              <a:ext cx="2525262" cy="1638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27002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9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>
            <a:extLst>
              <a:ext uri="{FF2B5EF4-FFF2-40B4-BE49-F238E27FC236}">
                <a16:creationId xmlns:a16="http://schemas.microsoft.com/office/drawing/2014/main" id="{D3180C56-598A-B740-19D3-3F3DC1A132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5250" y="2611438"/>
            <a:ext cx="333375" cy="2678112"/>
          </a:xfrm>
          <a:prstGeom prst="rect">
            <a:avLst/>
          </a:prstGeom>
          <a:solidFill>
            <a:srgbClr val="66FF6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1800"/>
          </a:p>
        </p:txBody>
      </p:sp>
      <p:sp>
        <p:nvSpPr>
          <p:cNvPr id="33794" name="Rectangle 3">
            <a:extLst>
              <a:ext uri="{FF2B5EF4-FFF2-40B4-BE49-F238E27FC236}">
                <a16:creationId xmlns:a16="http://schemas.microsoft.com/office/drawing/2014/main" id="{295AA08C-1F61-8844-4D36-27EF03B9E2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5875" y="2925763"/>
            <a:ext cx="333375" cy="2363787"/>
          </a:xfrm>
          <a:prstGeom prst="rect">
            <a:avLst/>
          </a:prstGeom>
          <a:solidFill>
            <a:srgbClr val="66FF6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1800"/>
          </a:p>
        </p:txBody>
      </p:sp>
      <p:sp>
        <p:nvSpPr>
          <p:cNvPr id="33795" name="Rectangle 4">
            <a:extLst>
              <a:ext uri="{FF2B5EF4-FFF2-40B4-BE49-F238E27FC236}">
                <a16:creationId xmlns:a16="http://schemas.microsoft.com/office/drawing/2014/main" id="{3E4B6A07-DF0F-CC79-C555-483FFE6AEE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6500" y="3001963"/>
            <a:ext cx="325438" cy="2287587"/>
          </a:xfrm>
          <a:prstGeom prst="rect">
            <a:avLst/>
          </a:prstGeom>
          <a:solidFill>
            <a:srgbClr val="66FF6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1800"/>
          </a:p>
        </p:txBody>
      </p:sp>
      <p:sp>
        <p:nvSpPr>
          <p:cNvPr id="33796" name="Rectangle 5">
            <a:extLst>
              <a:ext uri="{FF2B5EF4-FFF2-40B4-BE49-F238E27FC236}">
                <a16:creationId xmlns:a16="http://schemas.microsoft.com/office/drawing/2014/main" id="{0EB00716-919D-0776-ABE9-4148C75369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9188" y="3316288"/>
            <a:ext cx="333375" cy="1973262"/>
          </a:xfrm>
          <a:prstGeom prst="rect">
            <a:avLst/>
          </a:prstGeom>
          <a:solidFill>
            <a:srgbClr val="66FF6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1800"/>
          </a:p>
        </p:txBody>
      </p:sp>
      <p:sp>
        <p:nvSpPr>
          <p:cNvPr id="33797" name="Rectangle 6">
            <a:extLst>
              <a:ext uri="{FF2B5EF4-FFF2-40B4-BE49-F238E27FC236}">
                <a16:creationId xmlns:a16="http://schemas.microsoft.com/office/drawing/2014/main" id="{AF3C6950-A514-18A3-AAE4-943F716D08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9813" y="3316288"/>
            <a:ext cx="333375" cy="1973262"/>
          </a:xfrm>
          <a:prstGeom prst="rect">
            <a:avLst/>
          </a:prstGeom>
          <a:solidFill>
            <a:srgbClr val="66FF6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1800"/>
          </a:p>
        </p:txBody>
      </p:sp>
      <p:sp>
        <p:nvSpPr>
          <p:cNvPr id="33798" name="Rectangle 7">
            <a:extLst>
              <a:ext uri="{FF2B5EF4-FFF2-40B4-BE49-F238E27FC236}">
                <a16:creationId xmlns:a16="http://schemas.microsoft.com/office/drawing/2014/main" id="{AD870AA0-44EA-376E-96BF-DDD5167E1E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8625" y="4498975"/>
            <a:ext cx="323850" cy="790575"/>
          </a:xfrm>
          <a:prstGeom prst="rect">
            <a:avLst/>
          </a:prstGeom>
          <a:solidFill>
            <a:srgbClr val="FF99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1800"/>
          </a:p>
        </p:txBody>
      </p:sp>
      <p:sp>
        <p:nvSpPr>
          <p:cNvPr id="33799" name="Rectangle 8">
            <a:extLst>
              <a:ext uri="{FF2B5EF4-FFF2-40B4-BE49-F238E27FC236}">
                <a16:creationId xmlns:a16="http://schemas.microsoft.com/office/drawing/2014/main" id="{B2F2CA7C-FD63-C07E-B09A-93D969CBCB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9250" y="4346575"/>
            <a:ext cx="323850" cy="942975"/>
          </a:xfrm>
          <a:prstGeom prst="rect">
            <a:avLst/>
          </a:prstGeom>
          <a:solidFill>
            <a:srgbClr val="FF99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1800"/>
          </a:p>
        </p:txBody>
      </p:sp>
      <p:sp>
        <p:nvSpPr>
          <p:cNvPr id="33800" name="Rectangle 9">
            <a:extLst>
              <a:ext uri="{FF2B5EF4-FFF2-40B4-BE49-F238E27FC236}">
                <a16:creationId xmlns:a16="http://schemas.microsoft.com/office/drawing/2014/main" id="{438529DD-BCFD-9AD8-3E94-DBBA10BB1D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1938" y="4308475"/>
            <a:ext cx="333375" cy="981075"/>
          </a:xfrm>
          <a:prstGeom prst="rect">
            <a:avLst/>
          </a:prstGeom>
          <a:solidFill>
            <a:srgbClr val="FF99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1800"/>
          </a:p>
        </p:txBody>
      </p:sp>
      <p:sp>
        <p:nvSpPr>
          <p:cNvPr id="33801" name="Rectangle 10">
            <a:extLst>
              <a:ext uri="{FF2B5EF4-FFF2-40B4-BE49-F238E27FC236}">
                <a16:creationId xmlns:a16="http://schemas.microsoft.com/office/drawing/2014/main" id="{7E5CDA2F-E444-F75C-18B7-7A89E94831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2563" y="3716338"/>
            <a:ext cx="323850" cy="1573212"/>
          </a:xfrm>
          <a:prstGeom prst="rect">
            <a:avLst/>
          </a:prstGeom>
          <a:solidFill>
            <a:srgbClr val="FF99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1800"/>
          </a:p>
        </p:txBody>
      </p:sp>
      <p:sp>
        <p:nvSpPr>
          <p:cNvPr id="33802" name="Rectangle 11">
            <a:extLst>
              <a:ext uri="{FF2B5EF4-FFF2-40B4-BE49-F238E27FC236}">
                <a16:creationId xmlns:a16="http://schemas.microsoft.com/office/drawing/2014/main" id="{355156B8-2F88-E5B3-6BF0-5EF58A62B4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3188" y="3792538"/>
            <a:ext cx="323850" cy="1497012"/>
          </a:xfrm>
          <a:prstGeom prst="rect">
            <a:avLst/>
          </a:prstGeom>
          <a:solidFill>
            <a:srgbClr val="FF99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1800"/>
          </a:p>
        </p:txBody>
      </p:sp>
      <p:sp>
        <p:nvSpPr>
          <p:cNvPr id="33803" name="Rectangle 12">
            <a:extLst>
              <a:ext uri="{FF2B5EF4-FFF2-40B4-BE49-F238E27FC236}">
                <a16:creationId xmlns:a16="http://schemas.microsoft.com/office/drawing/2014/main" id="{2B9B38D7-550E-49DB-51DB-B29ED6C7E7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2475" y="4699000"/>
            <a:ext cx="333375" cy="590550"/>
          </a:xfrm>
          <a:prstGeom prst="rect">
            <a:avLst/>
          </a:prstGeom>
          <a:solidFill>
            <a:srgbClr val="FF5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1800"/>
          </a:p>
        </p:txBody>
      </p:sp>
      <p:sp>
        <p:nvSpPr>
          <p:cNvPr id="33804" name="Rectangle 13">
            <a:extLst>
              <a:ext uri="{FF2B5EF4-FFF2-40B4-BE49-F238E27FC236}">
                <a16:creationId xmlns:a16="http://schemas.microsoft.com/office/drawing/2014/main" id="{2DF306BD-12D4-A70C-E4D9-CA08472AE2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3100" y="4699000"/>
            <a:ext cx="333375" cy="590550"/>
          </a:xfrm>
          <a:prstGeom prst="rect">
            <a:avLst/>
          </a:prstGeom>
          <a:solidFill>
            <a:srgbClr val="FF5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1800"/>
          </a:p>
        </p:txBody>
      </p:sp>
      <p:sp>
        <p:nvSpPr>
          <p:cNvPr id="33805" name="Rectangle 14">
            <a:extLst>
              <a:ext uri="{FF2B5EF4-FFF2-40B4-BE49-F238E27FC236}">
                <a16:creationId xmlns:a16="http://schemas.microsoft.com/office/drawing/2014/main" id="{E4A3C4EA-0E7A-8652-894E-92CBA4ED53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5313" y="4737100"/>
            <a:ext cx="323850" cy="552450"/>
          </a:xfrm>
          <a:prstGeom prst="rect">
            <a:avLst/>
          </a:prstGeom>
          <a:solidFill>
            <a:srgbClr val="FF5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1800"/>
          </a:p>
        </p:txBody>
      </p:sp>
      <p:sp>
        <p:nvSpPr>
          <p:cNvPr id="33806" name="Rectangle 15">
            <a:extLst>
              <a:ext uri="{FF2B5EF4-FFF2-40B4-BE49-F238E27FC236}">
                <a16:creationId xmlns:a16="http://schemas.microsoft.com/office/drawing/2014/main" id="{CC8BF17C-AC47-A7E7-BCCD-E3629930A5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6413" y="4660900"/>
            <a:ext cx="333375" cy="628650"/>
          </a:xfrm>
          <a:prstGeom prst="rect">
            <a:avLst/>
          </a:prstGeom>
          <a:solidFill>
            <a:srgbClr val="FF5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1800"/>
          </a:p>
        </p:txBody>
      </p:sp>
      <p:sp>
        <p:nvSpPr>
          <p:cNvPr id="33807" name="Rectangle 16">
            <a:extLst>
              <a:ext uri="{FF2B5EF4-FFF2-40B4-BE49-F238E27FC236}">
                <a16:creationId xmlns:a16="http://schemas.microsoft.com/office/drawing/2014/main" id="{0AC09A11-0733-DB55-224D-967439BF9F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7038" y="4699000"/>
            <a:ext cx="333375" cy="590550"/>
          </a:xfrm>
          <a:prstGeom prst="rect">
            <a:avLst/>
          </a:prstGeom>
          <a:solidFill>
            <a:srgbClr val="FF5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1800"/>
          </a:p>
        </p:txBody>
      </p:sp>
      <p:sp>
        <p:nvSpPr>
          <p:cNvPr id="33808" name="Line 17">
            <a:extLst>
              <a:ext uri="{FF2B5EF4-FFF2-40B4-BE49-F238E27FC236}">
                <a16:creationId xmlns:a16="http://schemas.microsoft.com/office/drawing/2014/main" id="{0A3B3133-5E1C-6E1D-98A8-5310F02612E8}"/>
              </a:ext>
            </a:extLst>
          </p:cNvPr>
          <p:cNvSpPr>
            <a:spLocks noChangeShapeType="1"/>
          </p:cNvSpPr>
          <p:nvPr/>
        </p:nvSpPr>
        <p:spPr bwMode="auto">
          <a:xfrm>
            <a:off x="2162175" y="2135188"/>
            <a:ext cx="1588" cy="3154362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3809" name="Line 18">
            <a:extLst>
              <a:ext uri="{FF2B5EF4-FFF2-40B4-BE49-F238E27FC236}">
                <a16:creationId xmlns:a16="http://schemas.microsoft.com/office/drawing/2014/main" id="{9913E463-847D-DD24-A5E1-65BC41B9EE53}"/>
              </a:ext>
            </a:extLst>
          </p:cNvPr>
          <p:cNvSpPr>
            <a:spLocks noChangeShapeType="1"/>
          </p:cNvSpPr>
          <p:nvPr/>
        </p:nvSpPr>
        <p:spPr bwMode="auto">
          <a:xfrm>
            <a:off x="2162175" y="5289550"/>
            <a:ext cx="9525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3810" name="Line 19">
            <a:extLst>
              <a:ext uri="{FF2B5EF4-FFF2-40B4-BE49-F238E27FC236}">
                <a16:creationId xmlns:a16="http://schemas.microsoft.com/office/drawing/2014/main" id="{D8AF1BAD-E4D3-8957-96DD-2807465204B1}"/>
              </a:ext>
            </a:extLst>
          </p:cNvPr>
          <p:cNvSpPr>
            <a:spLocks noChangeShapeType="1"/>
          </p:cNvSpPr>
          <p:nvPr/>
        </p:nvSpPr>
        <p:spPr bwMode="auto">
          <a:xfrm>
            <a:off x="2162175" y="4498975"/>
            <a:ext cx="9525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3811" name="Line 20">
            <a:extLst>
              <a:ext uri="{FF2B5EF4-FFF2-40B4-BE49-F238E27FC236}">
                <a16:creationId xmlns:a16="http://schemas.microsoft.com/office/drawing/2014/main" id="{6774A7E2-DE48-896F-2AB9-5C9D1D030083}"/>
              </a:ext>
            </a:extLst>
          </p:cNvPr>
          <p:cNvSpPr>
            <a:spLocks noChangeShapeType="1"/>
          </p:cNvSpPr>
          <p:nvPr/>
        </p:nvSpPr>
        <p:spPr bwMode="auto">
          <a:xfrm>
            <a:off x="2162175" y="3716338"/>
            <a:ext cx="95250" cy="15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3812" name="Line 21">
            <a:extLst>
              <a:ext uri="{FF2B5EF4-FFF2-40B4-BE49-F238E27FC236}">
                <a16:creationId xmlns:a16="http://schemas.microsoft.com/office/drawing/2014/main" id="{0AF68650-D3E7-831E-7129-542CF84EA361}"/>
              </a:ext>
            </a:extLst>
          </p:cNvPr>
          <p:cNvSpPr>
            <a:spLocks noChangeShapeType="1"/>
          </p:cNvSpPr>
          <p:nvPr/>
        </p:nvSpPr>
        <p:spPr bwMode="auto">
          <a:xfrm>
            <a:off x="2162175" y="2925763"/>
            <a:ext cx="95250" cy="15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3813" name="Line 22">
            <a:extLst>
              <a:ext uri="{FF2B5EF4-FFF2-40B4-BE49-F238E27FC236}">
                <a16:creationId xmlns:a16="http://schemas.microsoft.com/office/drawing/2014/main" id="{76A70D80-1B73-4CB4-B087-A552176FA70D}"/>
              </a:ext>
            </a:extLst>
          </p:cNvPr>
          <p:cNvSpPr>
            <a:spLocks noChangeShapeType="1"/>
          </p:cNvSpPr>
          <p:nvPr/>
        </p:nvSpPr>
        <p:spPr bwMode="auto">
          <a:xfrm>
            <a:off x="2162175" y="2135188"/>
            <a:ext cx="95250" cy="15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3814" name="Line 23">
            <a:extLst>
              <a:ext uri="{FF2B5EF4-FFF2-40B4-BE49-F238E27FC236}">
                <a16:creationId xmlns:a16="http://schemas.microsoft.com/office/drawing/2014/main" id="{DC1A1631-D6DD-F588-4886-6E4933E669EB}"/>
              </a:ext>
            </a:extLst>
          </p:cNvPr>
          <p:cNvSpPr>
            <a:spLocks noChangeShapeType="1"/>
          </p:cNvSpPr>
          <p:nvPr/>
        </p:nvSpPr>
        <p:spPr bwMode="auto">
          <a:xfrm>
            <a:off x="2540000" y="5289550"/>
            <a:ext cx="5945188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3815" name="Rectangle 24">
            <a:extLst>
              <a:ext uri="{FF2B5EF4-FFF2-40B4-BE49-F238E27FC236}">
                <a16:creationId xmlns:a16="http://schemas.microsoft.com/office/drawing/2014/main" id="{E2F1CBD9-7A24-5963-7419-94F61E6EE7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8175" y="5080000"/>
            <a:ext cx="163513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it-IT" sz="2200">
                <a:solidFill>
                  <a:srgbClr val="000000"/>
                </a:solidFill>
                <a:latin typeface="Franklin Gothic Medium" panose="020B0603020102020204" pitchFamily="34" charset="0"/>
              </a:rPr>
              <a:t>0</a:t>
            </a:r>
            <a:endParaRPr lang="en-US" altLang="it-IT" sz="1800">
              <a:solidFill>
                <a:srgbClr val="000000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33816" name="Rectangle 25">
            <a:extLst>
              <a:ext uri="{FF2B5EF4-FFF2-40B4-BE49-F238E27FC236}">
                <a16:creationId xmlns:a16="http://schemas.microsoft.com/office/drawing/2014/main" id="{B64189DD-8221-82F7-5659-B62D1B1D78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6725" y="4289425"/>
            <a:ext cx="327025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it-IT" sz="2200">
                <a:solidFill>
                  <a:srgbClr val="000000"/>
                </a:solidFill>
                <a:latin typeface="Franklin Gothic Medium" panose="020B0603020102020204" pitchFamily="34" charset="0"/>
              </a:rPr>
              <a:t>20</a:t>
            </a:r>
            <a:endParaRPr lang="en-US" altLang="it-IT" sz="1800">
              <a:solidFill>
                <a:srgbClr val="000000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33817" name="Rectangle 26">
            <a:extLst>
              <a:ext uri="{FF2B5EF4-FFF2-40B4-BE49-F238E27FC236}">
                <a16:creationId xmlns:a16="http://schemas.microsoft.com/office/drawing/2014/main" id="{A229271A-C066-9C0A-ECF6-6311AC324B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6725" y="3506788"/>
            <a:ext cx="327025" cy="33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it-IT" sz="2200">
                <a:solidFill>
                  <a:srgbClr val="000000"/>
                </a:solidFill>
                <a:latin typeface="Franklin Gothic Medium" panose="020B0603020102020204" pitchFamily="34" charset="0"/>
              </a:rPr>
              <a:t>40</a:t>
            </a:r>
            <a:endParaRPr lang="en-US" altLang="it-IT" sz="1800">
              <a:solidFill>
                <a:srgbClr val="000000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33818" name="Rectangle 27">
            <a:extLst>
              <a:ext uri="{FF2B5EF4-FFF2-40B4-BE49-F238E27FC236}">
                <a16:creationId xmlns:a16="http://schemas.microsoft.com/office/drawing/2014/main" id="{78ED0C71-CCC6-8E37-75A5-5CE6879410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6725" y="2716213"/>
            <a:ext cx="327025" cy="33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it-IT" sz="2200">
                <a:solidFill>
                  <a:srgbClr val="000000"/>
                </a:solidFill>
                <a:latin typeface="Franklin Gothic Medium" panose="020B0603020102020204" pitchFamily="34" charset="0"/>
              </a:rPr>
              <a:t>60</a:t>
            </a:r>
            <a:endParaRPr lang="en-US" altLang="it-IT" sz="1800">
              <a:solidFill>
                <a:srgbClr val="000000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33819" name="Rectangle 28">
            <a:extLst>
              <a:ext uri="{FF2B5EF4-FFF2-40B4-BE49-F238E27FC236}">
                <a16:creationId xmlns:a16="http://schemas.microsoft.com/office/drawing/2014/main" id="{818E4B40-DF59-C1DA-BC21-AEB74300CF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6725" y="1925638"/>
            <a:ext cx="327025" cy="33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it-IT" sz="2200">
                <a:solidFill>
                  <a:srgbClr val="000000"/>
                </a:solidFill>
                <a:latin typeface="Franklin Gothic Medium" panose="020B0603020102020204" pitchFamily="34" charset="0"/>
              </a:rPr>
              <a:t>80</a:t>
            </a:r>
            <a:endParaRPr lang="en-US" altLang="it-IT" sz="1800">
              <a:solidFill>
                <a:srgbClr val="000000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33820" name="Rectangle 29">
            <a:extLst>
              <a:ext uri="{FF2B5EF4-FFF2-40B4-BE49-F238E27FC236}">
                <a16:creationId xmlns:a16="http://schemas.microsoft.com/office/drawing/2014/main" id="{F35CC2CB-1C8D-2018-0B7E-D5C396593B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9075" y="5495925"/>
            <a:ext cx="720725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it-IT" sz="2200">
                <a:solidFill>
                  <a:srgbClr val="000000"/>
                </a:solidFill>
                <a:latin typeface="Franklin Gothic Medium" panose="020B0603020102020204" pitchFamily="34" charset="0"/>
              </a:rPr>
              <a:t>51-53</a:t>
            </a:r>
            <a:endParaRPr lang="en-US" altLang="it-IT" sz="1800">
              <a:solidFill>
                <a:srgbClr val="000000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33821" name="Rectangle 30">
            <a:extLst>
              <a:ext uri="{FF2B5EF4-FFF2-40B4-BE49-F238E27FC236}">
                <a16:creationId xmlns:a16="http://schemas.microsoft.com/office/drawing/2014/main" id="{E9071DFA-65A6-88AD-7632-FC56FE2852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9700" y="5495925"/>
            <a:ext cx="720725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it-IT" sz="2200">
                <a:solidFill>
                  <a:srgbClr val="000000"/>
                </a:solidFill>
                <a:latin typeface="Franklin Gothic Medium" panose="020B0603020102020204" pitchFamily="34" charset="0"/>
              </a:rPr>
              <a:t>61-63</a:t>
            </a:r>
            <a:endParaRPr lang="en-US" altLang="it-IT" sz="1800">
              <a:solidFill>
                <a:srgbClr val="000000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33822" name="Rectangle 31">
            <a:extLst>
              <a:ext uri="{FF2B5EF4-FFF2-40B4-BE49-F238E27FC236}">
                <a16:creationId xmlns:a16="http://schemas.microsoft.com/office/drawing/2014/main" id="{5B0ED815-5C65-C260-939F-2632235980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0325" y="5495925"/>
            <a:ext cx="720725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it-IT" sz="2200">
                <a:solidFill>
                  <a:srgbClr val="000000"/>
                </a:solidFill>
                <a:latin typeface="Franklin Gothic Medium" panose="020B0603020102020204" pitchFamily="34" charset="0"/>
              </a:rPr>
              <a:t>71-73</a:t>
            </a:r>
            <a:endParaRPr lang="en-US" altLang="it-IT" sz="1800">
              <a:solidFill>
                <a:srgbClr val="000000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33823" name="Rectangle 32">
            <a:extLst>
              <a:ext uri="{FF2B5EF4-FFF2-40B4-BE49-F238E27FC236}">
                <a16:creationId xmlns:a16="http://schemas.microsoft.com/office/drawing/2014/main" id="{91C2E57A-E5BD-0270-4D7F-8F9497B66B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2538" y="5495925"/>
            <a:ext cx="720725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it-IT" sz="2200">
                <a:solidFill>
                  <a:srgbClr val="000000"/>
                </a:solidFill>
                <a:latin typeface="Franklin Gothic Medium" panose="020B0603020102020204" pitchFamily="34" charset="0"/>
              </a:rPr>
              <a:t>81-83</a:t>
            </a:r>
            <a:endParaRPr lang="en-US" altLang="it-IT" sz="1800">
              <a:solidFill>
                <a:srgbClr val="000000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33824" name="Rectangle 33">
            <a:extLst>
              <a:ext uri="{FF2B5EF4-FFF2-40B4-BE49-F238E27FC236}">
                <a16:creationId xmlns:a16="http://schemas.microsoft.com/office/drawing/2014/main" id="{04E21F2A-4722-BD28-936B-9C612C8038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3188" y="5495925"/>
            <a:ext cx="327025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it-IT" sz="2200">
                <a:solidFill>
                  <a:srgbClr val="000000"/>
                </a:solidFill>
                <a:latin typeface="Franklin Gothic Medium" panose="020B0603020102020204" pitchFamily="34" charset="0"/>
              </a:rPr>
              <a:t>95</a:t>
            </a:r>
            <a:endParaRPr lang="en-US" altLang="it-IT" sz="1800">
              <a:solidFill>
                <a:srgbClr val="000000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33825" name="Rectangle 34">
            <a:extLst>
              <a:ext uri="{FF2B5EF4-FFF2-40B4-BE49-F238E27FC236}">
                <a16:creationId xmlns:a16="http://schemas.microsoft.com/office/drawing/2014/main" id="{2B76E436-3BB7-8EC4-2C31-9121D6B3B0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36000" y="2198688"/>
            <a:ext cx="105886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it-IT" sz="1800">
                <a:solidFill>
                  <a:srgbClr val="000000"/>
                </a:solidFill>
                <a:latin typeface="Franklin Gothic Medium" panose="020B0603020102020204" pitchFamily="34" charset="0"/>
              </a:rPr>
              <a:t>carboidrati</a:t>
            </a:r>
          </a:p>
        </p:txBody>
      </p:sp>
      <p:sp>
        <p:nvSpPr>
          <p:cNvPr id="33826" name="Rectangle 35">
            <a:extLst>
              <a:ext uri="{FF2B5EF4-FFF2-40B4-BE49-F238E27FC236}">
                <a16:creationId xmlns:a16="http://schemas.microsoft.com/office/drawing/2014/main" id="{F642FC73-08C6-E54E-8205-E306B1888F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04225" y="2598738"/>
            <a:ext cx="142875" cy="142875"/>
          </a:xfrm>
          <a:prstGeom prst="rect">
            <a:avLst/>
          </a:prstGeom>
          <a:solidFill>
            <a:srgbClr val="FF99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1800"/>
          </a:p>
        </p:txBody>
      </p:sp>
      <p:sp>
        <p:nvSpPr>
          <p:cNvPr id="33827" name="Rectangle 36">
            <a:extLst>
              <a:ext uri="{FF2B5EF4-FFF2-40B4-BE49-F238E27FC236}">
                <a16:creationId xmlns:a16="http://schemas.microsoft.com/office/drawing/2014/main" id="{B0C1FFF8-13E2-AB2A-34D6-4F90E5DC0D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36000" y="2532063"/>
            <a:ext cx="4699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it-IT" sz="1800">
                <a:solidFill>
                  <a:srgbClr val="000000"/>
                </a:solidFill>
                <a:latin typeface="Franklin Gothic Medium" panose="020B0603020102020204" pitchFamily="34" charset="0"/>
              </a:rPr>
              <a:t>lipidi</a:t>
            </a:r>
          </a:p>
        </p:txBody>
      </p:sp>
      <p:sp>
        <p:nvSpPr>
          <p:cNvPr id="33828" name="Rectangle 37">
            <a:extLst>
              <a:ext uri="{FF2B5EF4-FFF2-40B4-BE49-F238E27FC236}">
                <a16:creationId xmlns:a16="http://schemas.microsoft.com/office/drawing/2014/main" id="{CAAFC9D2-41C3-A7B5-72AA-BDFAD66AB5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04225" y="2952750"/>
            <a:ext cx="142875" cy="142875"/>
          </a:xfrm>
          <a:prstGeom prst="rect">
            <a:avLst/>
          </a:prstGeom>
          <a:solidFill>
            <a:srgbClr val="FF5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1800"/>
          </a:p>
        </p:txBody>
      </p:sp>
      <p:sp>
        <p:nvSpPr>
          <p:cNvPr id="33829" name="Rectangle 38">
            <a:extLst>
              <a:ext uri="{FF2B5EF4-FFF2-40B4-BE49-F238E27FC236}">
                <a16:creationId xmlns:a16="http://schemas.microsoft.com/office/drawing/2014/main" id="{D6C848B4-79F2-3A5D-765F-8400D22282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36000" y="2867025"/>
            <a:ext cx="81438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it-IT" sz="1800">
                <a:solidFill>
                  <a:srgbClr val="000000"/>
                </a:solidFill>
                <a:latin typeface="Franklin Gothic Medium" panose="020B0603020102020204" pitchFamily="34" charset="0"/>
              </a:rPr>
              <a:t>proteine</a:t>
            </a:r>
          </a:p>
        </p:txBody>
      </p:sp>
      <p:sp>
        <p:nvSpPr>
          <p:cNvPr id="277543" name="Text Box 39">
            <a:extLst>
              <a:ext uri="{FF2B5EF4-FFF2-40B4-BE49-F238E27FC236}">
                <a16:creationId xmlns:a16="http://schemas.microsoft.com/office/drawing/2014/main" id="{0A2DBCFA-671B-3CAC-8F63-5E1C6033CD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5513" y="5789613"/>
            <a:ext cx="15144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800">
                <a:solidFill>
                  <a:srgbClr val="000000"/>
                </a:solidFill>
                <a:latin typeface="Franklin Gothic Medium" charset="0"/>
                <a:ea typeface="+mn-ea"/>
              </a:rPr>
              <a:t>anni</a:t>
            </a:r>
          </a:p>
        </p:txBody>
      </p:sp>
      <p:sp>
        <p:nvSpPr>
          <p:cNvPr id="277544" name="Text Box 40">
            <a:extLst>
              <a:ext uri="{FF2B5EF4-FFF2-40B4-BE49-F238E27FC236}">
                <a16:creationId xmlns:a16="http://schemas.microsoft.com/office/drawing/2014/main" id="{4BDC2FA1-839B-82C3-C49D-57D49BD022FC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1068388" y="3467100"/>
            <a:ext cx="66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n-US">
                <a:solidFill>
                  <a:srgbClr val="000000"/>
                </a:solidFill>
                <a:latin typeface="Franklin Gothic Medium" charset="0"/>
                <a:ea typeface="+mn-ea"/>
              </a:rPr>
              <a:t>%</a:t>
            </a:r>
          </a:p>
        </p:txBody>
      </p:sp>
      <p:sp>
        <p:nvSpPr>
          <p:cNvPr id="277545" name="Rectangle 41">
            <a:extLst>
              <a:ext uri="{FF2B5EF4-FFF2-40B4-BE49-F238E27FC236}">
                <a16:creationId xmlns:a16="http://schemas.microsoft.com/office/drawing/2014/main" id="{ACDD71E7-0D86-C347-EE97-39CB0547E0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0175"/>
            <a:ext cx="10287000" cy="814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algn="ctr" eaLnBrk="0" fontAlgn="auto" hangingPunct="0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Franklin Gothic Medium" charset="0"/>
                <a:ea typeface="+mn-ea"/>
              </a:rPr>
              <a:t>Variazione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Franklin Gothic Medium" charset="0"/>
                <a:ea typeface="+mn-ea"/>
              </a:rPr>
              <a:t> % del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Franklin Gothic Medium" charset="0"/>
                <a:ea typeface="+mn-ea"/>
              </a:rPr>
              <a:t>consumo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Franklin Gothic Medium" charset="0"/>
                <a:ea typeface="+mn-ea"/>
              </a:rPr>
              <a:t> di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Franklin Gothic Medium" charset="0"/>
                <a:ea typeface="+mn-ea"/>
              </a:rPr>
              <a:t>nutrienti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Franklin Gothic Medium" charset="0"/>
                <a:ea typeface="+mn-ea"/>
              </a:rPr>
              <a:t> pro-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Franklin Gothic Medium" charset="0"/>
                <a:ea typeface="+mn-ea"/>
              </a:rPr>
              <a:t>capite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Franklin Gothic Medium" charset="0"/>
                <a:ea typeface="+mn-ea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Franklin Gothic Medium" charset="0"/>
                <a:ea typeface="+mn-ea"/>
              </a:rPr>
              <a:t>giornaliero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Franklin Gothic Medium" charset="0"/>
                <a:ea typeface="+mn-ea"/>
              </a:rPr>
              <a:t> in Italia</a:t>
            </a:r>
            <a:r>
              <a:rPr lang="en-US" sz="2400" b="1" dirty="0">
                <a:latin typeface="Franklin Gothic Medium" charset="0"/>
                <a:ea typeface="+mn-ea"/>
              </a:rPr>
              <a:t> </a:t>
            </a:r>
          </a:p>
          <a:p>
            <a:pPr algn="ctr" eaLnBrk="0" fontAlgn="auto" hangingPunct="0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b="1" dirty="0">
                <a:latin typeface="Franklin Gothic Medium" charset="0"/>
                <a:ea typeface="+mn-ea"/>
              </a:rPr>
              <a:t>ISTAT 1951-1995</a:t>
            </a:r>
          </a:p>
        </p:txBody>
      </p:sp>
      <p:sp>
        <p:nvSpPr>
          <p:cNvPr id="33833" name="Rectangle 42">
            <a:extLst>
              <a:ext uri="{FF2B5EF4-FFF2-40B4-BE49-F238E27FC236}">
                <a16:creationId xmlns:a16="http://schemas.microsoft.com/office/drawing/2014/main" id="{13D5D658-1BA3-4336-0DF3-ECAE0E9139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23275" y="2274888"/>
            <a:ext cx="142875" cy="142875"/>
          </a:xfrm>
          <a:prstGeom prst="rect">
            <a:avLst/>
          </a:prstGeom>
          <a:solidFill>
            <a:srgbClr val="66FF6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1800"/>
          </a:p>
        </p:txBody>
      </p:sp>
      <p:sp>
        <p:nvSpPr>
          <p:cNvPr id="277547" name="Line 43">
            <a:extLst>
              <a:ext uri="{FF2B5EF4-FFF2-40B4-BE49-F238E27FC236}">
                <a16:creationId xmlns:a16="http://schemas.microsoft.com/office/drawing/2014/main" id="{7028F0FA-C376-6D76-440B-4BA4232CE4BC}"/>
              </a:ext>
            </a:extLst>
          </p:cNvPr>
          <p:cNvSpPr>
            <a:spLocks noChangeShapeType="1"/>
          </p:cNvSpPr>
          <p:nvPr/>
        </p:nvSpPr>
        <p:spPr bwMode="auto">
          <a:xfrm>
            <a:off x="895350" y="1052513"/>
            <a:ext cx="8578850" cy="0"/>
          </a:xfrm>
          <a:prstGeom prst="line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8106550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Text Box 2">
            <a:extLst>
              <a:ext uri="{FF2B5EF4-FFF2-40B4-BE49-F238E27FC236}">
                <a16:creationId xmlns:a16="http://schemas.microsoft.com/office/drawing/2014/main" id="{E1775411-9AB6-66C7-7242-924BD9C444EE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-103187" y="3808413"/>
            <a:ext cx="2165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n-US">
                <a:solidFill>
                  <a:srgbClr val="000000"/>
                </a:solidFill>
                <a:latin typeface="Franklin Gothic Medium" charset="0"/>
                <a:ea typeface="+mn-ea"/>
              </a:rPr>
              <a:t>g/die</a:t>
            </a:r>
          </a:p>
        </p:txBody>
      </p:sp>
      <p:sp>
        <p:nvSpPr>
          <p:cNvPr id="279555" name="Rectangle 3">
            <a:extLst>
              <a:ext uri="{FF2B5EF4-FFF2-40B4-BE49-F238E27FC236}">
                <a16:creationId xmlns:a16="http://schemas.microsoft.com/office/drawing/2014/main" id="{1B08AC82-2ED7-5F57-C789-A9AFA476B5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988" y="260350"/>
            <a:ext cx="8872537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it-IT" sz="26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Medium" panose="020B0603020102020204" pitchFamily="34" charset="0"/>
              </a:rPr>
              <a:t>Consumo Giornaliero di Alimenti in Due Comunità Calabresi</a:t>
            </a:r>
          </a:p>
        </p:txBody>
      </p:sp>
      <p:sp>
        <p:nvSpPr>
          <p:cNvPr id="35843" name="Line 4">
            <a:extLst>
              <a:ext uri="{FF2B5EF4-FFF2-40B4-BE49-F238E27FC236}">
                <a16:creationId xmlns:a16="http://schemas.microsoft.com/office/drawing/2014/main" id="{E7CA54F3-96C9-748E-C8AA-2F82E8DF54A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763713" y="5449888"/>
            <a:ext cx="60325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5844" name="Line 5">
            <a:extLst>
              <a:ext uri="{FF2B5EF4-FFF2-40B4-BE49-F238E27FC236}">
                <a16:creationId xmlns:a16="http://schemas.microsoft.com/office/drawing/2014/main" id="{23412118-E9E3-F9BA-1D0A-420AFCF359B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782763" y="4875213"/>
            <a:ext cx="60325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5845" name="Line 6">
            <a:extLst>
              <a:ext uri="{FF2B5EF4-FFF2-40B4-BE49-F238E27FC236}">
                <a16:creationId xmlns:a16="http://schemas.microsoft.com/office/drawing/2014/main" id="{3CD7F5D4-1F24-D92B-F7E4-26526BD7AEC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763713" y="4302125"/>
            <a:ext cx="60325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5846" name="Line 7">
            <a:extLst>
              <a:ext uri="{FF2B5EF4-FFF2-40B4-BE49-F238E27FC236}">
                <a16:creationId xmlns:a16="http://schemas.microsoft.com/office/drawing/2014/main" id="{1EEC8C9A-D60D-08ED-C88A-0CA6520A8B2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763713" y="3729038"/>
            <a:ext cx="60325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5847" name="Line 8">
            <a:extLst>
              <a:ext uri="{FF2B5EF4-FFF2-40B4-BE49-F238E27FC236}">
                <a16:creationId xmlns:a16="http://schemas.microsoft.com/office/drawing/2014/main" id="{E4F32177-34B1-B22F-0DEB-22A4F9C06B6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782763" y="3154363"/>
            <a:ext cx="60325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5848" name="Line 9">
            <a:extLst>
              <a:ext uri="{FF2B5EF4-FFF2-40B4-BE49-F238E27FC236}">
                <a16:creationId xmlns:a16="http://schemas.microsoft.com/office/drawing/2014/main" id="{C00AE732-8C83-A276-29FE-4CEEAD3D82A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763713" y="2581275"/>
            <a:ext cx="60325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5849" name="Rectangle 10">
            <a:extLst>
              <a:ext uri="{FF2B5EF4-FFF2-40B4-BE49-F238E27FC236}">
                <a16:creationId xmlns:a16="http://schemas.microsoft.com/office/drawing/2014/main" id="{915B3BB1-3C1E-DCEF-9FC7-D6CBA9F0FF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9388" y="5273675"/>
            <a:ext cx="127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it-IT" altLang="it-IT" sz="1800" b="1">
                <a:solidFill>
                  <a:srgbClr val="000000"/>
                </a:solidFill>
                <a:latin typeface="Arial" panose="020B0604020202020204" pitchFamily="34" charset="0"/>
              </a:rPr>
              <a:t>0</a:t>
            </a:r>
            <a:endParaRPr lang="it-IT" altLang="it-IT" sz="1800" b="1" u="sng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5850" name="Rectangle 11">
            <a:extLst>
              <a:ext uri="{FF2B5EF4-FFF2-40B4-BE49-F238E27FC236}">
                <a16:creationId xmlns:a16="http://schemas.microsoft.com/office/drawing/2014/main" id="{CAB32058-097B-9CF3-A0C5-B23B22F0B9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7138" y="4700588"/>
            <a:ext cx="381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it-IT" altLang="it-IT" sz="1800" b="1">
                <a:solidFill>
                  <a:srgbClr val="000000"/>
                </a:solidFill>
                <a:latin typeface="Arial" panose="020B0604020202020204" pitchFamily="34" charset="0"/>
              </a:rPr>
              <a:t>100</a:t>
            </a:r>
            <a:endParaRPr lang="it-IT" altLang="it-IT" sz="1800" b="1" u="sng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5851" name="Rectangle 12">
            <a:extLst>
              <a:ext uri="{FF2B5EF4-FFF2-40B4-BE49-F238E27FC236}">
                <a16:creationId xmlns:a16="http://schemas.microsoft.com/office/drawing/2014/main" id="{82B08A5F-B776-79DA-4380-133663102E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7138" y="4127500"/>
            <a:ext cx="381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it-IT" altLang="it-IT" sz="1800" b="1">
                <a:solidFill>
                  <a:srgbClr val="000000"/>
                </a:solidFill>
                <a:latin typeface="Arial" panose="020B0604020202020204" pitchFamily="34" charset="0"/>
              </a:rPr>
              <a:t>200</a:t>
            </a:r>
            <a:endParaRPr lang="it-IT" altLang="it-IT" sz="1800" b="1" u="sng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5852" name="Rectangle 13">
            <a:extLst>
              <a:ext uri="{FF2B5EF4-FFF2-40B4-BE49-F238E27FC236}">
                <a16:creationId xmlns:a16="http://schemas.microsoft.com/office/drawing/2014/main" id="{27FE7CDF-3D09-121A-8FFC-E24DE23E03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7138" y="3552825"/>
            <a:ext cx="381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it-IT" altLang="it-IT" sz="1800" b="1">
                <a:solidFill>
                  <a:srgbClr val="000000"/>
                </a:solidFill>
                <a:latin typeface="Arial" panose="020B0604020202020204" pitchFamily="34" charset="0"/>
              </a:rPr>
              <a:t>300</a:t>
            </a:r>
            <a:endParaRPr lang="it-IT" altLang="it-IT" sz="1800" b="1" u="sng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5853" name="Rectangle 14">
            <a:extLst>
              <a:ext uri="{FF2B5EF4-FFF2-40B4-BE49-F238E27FC236}">
                <a16:creationId xmlns:a16="http://schemas.microsoft.com/office/drawing/2014/main" id="{59758FAF-29A8-7970-8BCD-AEBD180BDF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7138" y="2979738"/>
            <a:ext cx="381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it-IT" altLang="it-IT" sz="1800" b="1">
                <a:solidFill>
                  <a:srgbClr val="000000"/>
                </a:solidFill>
                <a:latin typeface="Arial" panose="020B0604020202020204" pitchFamily="34" charset="0"/>
              </a:rPr>
              <a:t>400</a:t>
            </a:r>
            <a:endParaRPr lang="it-IT" altLang="it-IT" sz="1800" b="1" u="sng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5854" name="Rectangle 15">
            <a:extLst>
              <a:ext uri="{FF2B5EF4-FFF2-40B4-BE49-F238E27FC236}">
                <a16:creationId xmlns:a16="http://schemas.microsoft.com/office/drawing/2014/main" id="{823F4382-0287-9061-6B69-FB94A0816B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7138" y="2406650"/>
            <a:ext cx="381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it-IT" altLang="it-IT" sz="1800" b="1">
                <a:solidFill>
                  <a:srgbClr val="000000"/>
                </a:solidFill>
                <a:latin typeface="Arial" panose="020B0604020202020204" pitchFamily="34" charset="0"/>
              </a:rPr>
              <a:t>500</a:t>
            </a:r>
            <a:endParaRPr lang="it-IT" altLang="it-IT" sz="1800" b="1" u="sng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9568" name="Text Box 16">
            <a:extLst>
              <a:ext uri="{FF2B5EF4-FFF2-40B4-BE49-F238E27FC236}">
                <a16:creationId xmlns:a16="http://schemas.microsoft.com/office/drawing/2014/main" id="{BC09F876-1561-1400-FBF3-9088FA63E1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088" y="5840413"/>
            <a:ext cx="2165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000">
                <a:solidFill>
                  <a:srgbClr val="000000"/>
                </a:solidFill>
                <a:latin typeface="Franklin Gothic Medium" charset="0"/>
                <a:ea typeface="+mn-ea"/>
              </a:rPr>
              <a:t>Nicotera 1960</a:t>
            </a:r>
          </a:p>
        </p:txBody>
      </p:sp>
      <p:sp>
        <p:nvSpPr>
          <p:cNvPr id="279569" name="Text Box 17">
            <a:extLst>
              <a:ext uri="{FF2B5EF4-FFF2-40B4-BE49-F238E27FC236}">
                <a16:creationId xmlns:a16="http://schemas.microsoft.com/office/drawing/2014/main" id="{ADDDA315-A0DB-17C4-C3ED-68394705D4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0813" y="5838825"/>
            <a:ext cx="2165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000">
                <a:solidFill>
                  <a:srgbClr val="000000"/>
                </a:solidFill>
                <a:latin typeface="Franklin Gothic Medium" charset="0"/>
                <a:ea typeface="+mn-ea"/>
              </a:rPr>
              <a:t>Cirò 1994</a:t>
            </a:r>
          </a:p>
        </p:txBody>
      </p:sp>
      <p:sp>
        <p:nvSpPr>
          <p:cNvPr id="279570" name="Line 18">
            <a:extLst>
              <a:ext uri="{FF2B5EF4-FFF2-40B4-BE49-F238E27FC236}">
                <a16:creationId xmlns:a16="http://schemas.microsoft.com/office/drawing/2014/main" id="{FBFE5DEB-E5DC-DB85-8177-696F9BDF27EF}"/>
              </a:ext>
            </a:extLst>
          </p:cNvPr>
          <p:cNvSpPr>
            <a:spLocks noChangeShapeType="1"/>
          </p:cNvSpPr>
          <p:nvPr/>
        </p:nvSpPr>
        <p:spPr bwMode="auto">
          <a:xfrm>
            <a:off x="1706563" y="5483225"/>
            <a:ext cx="7902575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  <a:ea typeface="+mn-ea"/>
            </a:endParaRPr>
          </a:p>
        </p:txBody>
      </p:sp>
      <p:sp>
        <p:nvSpPr>
          <p:cNvPr id="279571" name="Line 19">
            <a:extLst>
              <a:ext uri="{FF2B5EF4-FFF2-40B4-BE49-F238E27FC236}">
                <a16:creationId xmlns:a16="http://schemas.microsoft.com/office/drawing/2014/main" id="{CE2B4742-0EDB-F009-0E7D-AA45448C6BA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708150" y="2349500"/>
            <a:ext cx="0" cy="313372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  <a:ea typeface="+mn-ea"/>
            </a:endParaRPr>
          </a:p>
        </p:txBody>
      </p:sp>
      <p:sp>
        <p:nvSpPr>
          <p:cNvPr id="279572" name="Text Box 20">
            <a:extLst>
              <a:ext uri="{FF2B5EF4-FFF2-40B4-BE49-F238E27FC236}">
                <a16:creationId xmlns:a16="http://schemas.microsoft.com/office/drawing/2014/main" id="{847AAFA0-AAC9-445A-2AF4-67E4327464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4163" y="1311275"/>
            <a:ext cx="1654175" cy="1708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auto">
              <a:lnSpc>
                <a:spcPct val="5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Arial" charset="0"/>
                <a:ea typeface="+mn-ea"/>
              </a:rPr>
              <a:t>1 = </a:t>
            </a:r>
            <a:r>
              <a:rPr lang="en-US" sz="1600" dirty="0" err="1">
                <a:solidFill>
                  <a:srgbClr val="000000"/>
                </a:solidFill>
                <a:latin typeface="Arial" charset="0"/>
                <a:ea typeface="+mn-ea"/>
              </a:rPr>
              <a:t>cereali</a:t>
            </a:r>
            <a:endParaRPr lang="en-US" sz="1600" dirty="0">
              <a:solidFill>
                <a:srgbClr val="000000"/>
              </a:solidFill>
              <a:latin typeface="Arial" charset="0"/>
              <a:ea typeface="+mn-ea"/>
            </a:endParaRPr>
          </a:p>
          <a:p>
            <a:pPr fontAlgn="auto">
              <a:lnSpc>
                <a:spcPct val="5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Arial" charset="0"/>
                <a:ea typeface="+mn-ea"/>
              </a:rPr>
              <a:t>2 = </a:t>
            </a:r>
            <a:r>
              <a:rPr lang="en-US" sz="1600" dirty="0" err="1">
                <a:solidFill>
                  <a:srgbClr val="000000"/>
                </a:solidFill>
                <a:latin typeface="Arial" charset="0"/>
                <a:ea typeface="+mn-ea"/>
              </a:rPr>
              <a:t>ortaggi</a:t>
            </a:r>
            <a:endParaRPr lang="en-US" sz="1600" dirty="0">
              <a:solidFill>
                <a:srgbClr val="000000"/>
              </a:solidFill>
              <a:latin typeface="Arial" charset="0"/>
              <a:ea typeface="+mn-ea"/>
            </a:endParaRPr>
          </a:p>
          <a:p>
            <a:pPr fontAlgn="auto">
              <a:lnSpc>
                <a:spcPct val="5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Arial" charset="0"/>
                <a:ea typeface="+mn-ea"/>
              </a:rPr>
              <a:t>3 = </a:t>
            </a:r>
            <a:r>
              <a:rPr lang="en-US" sz="1600" dirty="0" err="1">
                <a:solidFill>
                  <a:srgbClr val="000000"/>
                </a:solidFill>
                <a:latin typeface="Arial" charset="0"/>
                <a:ea typeface="+mn-ea"/>
              </a:rPr>
              <a:t>legumi</a:t>
            </a:r>
            <a:endParaRPr lang="en-US" sz="1600" dirty="0">
              <a:solidFill>
                <a:srgbClr val="000000"/>
              </a:solidFill>
              <a:latin typeface="Arial" charset="0"/>
              <a:ea typeface="+mn-ea"/>
            </a:endParaRPr>
          </a:p>
          <a:p>
            <a:pPr fontAlgn="auto">
              <a:lnSpc>
                <a:spcPct val="5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Arial" charset="0"/>
                <a:ea typeface="+mn-ea"/>
              </a:rPr>
              <a:t>4 = </a:t>
            </a:r>
            <a:r>
              <a:rPr lang="en-US" sz="1600" dirty="0" err="1">
                <a:solidFill>
                  <a:srgbClr val="000000"/>
                </a:solidFill>
                <a:latin typeface="Arial" charset="0"/>
                <a:ea typeface="+mn-ea"/>
              </a:rPr>
              <a:t>frutta</a:t>
            </a:r>
            <a:endParaRPr lang="en-US" sz="1600" dirty="0">
              <a:solidFill>
                <a:srgbClr val="000000"/>
              </a:solidFill>
              <a:latin typeface="Arial" charset="0"/>
              <a:ea typeface="+mn-ea"/>
            </a:endParaRPr>
          </a:p>
          <a:p>
            <a:pPr fontAlgn="auto">
              <a:lnSpc>
                <a:spcPct val="5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Arial" charset="0"/>
                <a:ea typeface="+mn-ea"/>
              </a:rPr>
              <a:t>5 = carne</a:t>
            </a:r>
          </a:p>
          <a:p>
            <a:pPr fontAlgn="auto">
              <a:lnSpc>
                <a:spcPct val="5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Arial" charset="0"/>
                <a:ea typeface="+mn-ea"/>
              </a:rPr>
              <a:t>6 = </a:t>
            </a:r>
            <a:r>
              <a:rPr lang="en-US" sz="1600" dirty="0" err="1">
                <a:solidFill>
                  <a:srgbClr val="000000"/>
                </a:solidFill>
                <a:latin typeface="Arial" charset="0"/>
                <a:ea typeface="+mn-ea"/>
              </a:rPr>
              <a:t>pesce</a:t>
            </a:r>
            <a:endParaRPr lang="en-US" sz="1600" dirty="0">
              <a:solidFill>
                <a:srgbClr val="000000"/>
              </a:solidFill>
              <a:latin typeface="Arial" charset="0"/>
              <a:ea typeface="+mn-ea"/>
            </a:endParaRPr>
          </a:p>
          <a:p>
            <a:pPr fontAlgn="auto">
              <a:lnSpc>
                <a:spcPct val="5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Arial" charset="0"/>
                <a:ea typeface="+mn-ea"/>
              </a:rPr>
              <a:t>7 = olio</a:t>
            </a:r>
          </a:p>
        </p:txBody>
      </p:sp>
      <p:sp>
        <p:nvSpPr>
          <p:cNvPr id="279573" name="Rectangle 21">
            <a:extLst>
              <a:ext uri="{FF2B5EF4-FFF2-40B4-BE49-F238E27FC236}">
                <a16:creationId xmlns:a16="http://schemas.microsoft.com/office/drawing/2014/main" id="{2E99CCBF-7816-3999-3AA2-C9A99642A8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9588" y="2736850"/>
            <a:ext cx="504825" cy="2736850"/>
          </a:xfrm>
          <a:prstGeom prst="rect">
            <a:avLst/>
          </a:prstGeom>
          <a:solidFill>
            <a:srgbClr val="CCCCFF"/>
          </a:solidFill>
          <a:ln w="2857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  <a:ea typeface="+mn-ea"/>
            </a:endParaRPr>
          </a:p>
        </p:txBody>
      </p:sp>
      <p:sp>
        <p:nvSpPr>
          <p:cNvPr id="279574" name="Rectangle 22">
            <a:extLst>
              <a:ext uri="{FF2B5EF4-FFF2-40B4-BE49-F238E27FC236}">
                <a16:creationId xmlns:a16="http://schemas.microsoft.com/office/drawing/2014/main" id="{48D45AC2-5D6C-0DCD-FE81-3933DCCDAF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4413" y="3673475"/>
            <a:ext cx="504825" cy="1800225"/>
          </a:xfrm>
          <a:prstGeom prst="rect">
            <a:avLst/>
          </a:prstGeom>
          <a:solidFill>
            <a:srgbClr val="99FF99"/>
          </a:solidFill>
          <a:ln w="2857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  <a:ea typeface="+mn-ea"/>
            </a:endParaRPr>
          </a:p>
        </p:txBody>
      </p:sp>
      <p:sp>
        <p:nvSpPr>
          <p:cNvPr id="279575" name="Rectangle 23">
            <a:extLst>
              <a:ext uri="{FF2B5EF4-FFF2-40B4-BE49-F238E27FC236}">
                <a16:creationId xmlns:a16="http://schemas.microsoft.com/office/drawing/2014/main" id="{C8FCC6C0-E938-C079-431E-6C68ACC40F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4863" y="3241675"/>
            <a:ext cx="504825" cy="2232025"/>
          </a:xfrm>
          <a:prstGeom prst="rect">
            <a:avLst/>
          </a:prstGeom>
          <a:solidFill>
            <a:srgbClr val="CCCCFF"/>
          </a:solidFill>
          <a:ln w="2857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  <a:ea typeface="+mn-ea"/>
            </a:endParaRPr>
          </a:p>
        </p:txBody>
      </p:sp>
      <p:sp>
        <p:nvSpPr>
          <p:cNvPr id="279576" name="Rectangle 24">
            <a:extLst>
              <a:ext uri="{FF2B5EF4-FFF2-40B4-BE49-F238E27FC236}">
                <a16:creationId xmlns:a16="http://schemas.microsoft.com/office/drawing/2014/main" id="{6B79EFB9-2BCB-ADAE-4D81-13DD17246E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9688" y="4178300"/>
            <a:ext cx="504825" cy="1295400"/>
          </a:xfrm>
          <a:prstGeom prst="rect">
            <a:avLst/>
          </a:prstGeom>
          <a:solidFill>
            <a:srgbClr val="99FF99"/>
          </a:solidFill>
          <a:ln w="2857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  <a:ea typeface="+mn-ea"/>
            </a:endParaRPr>
          </a:p>
        </p:txBody>
      </p:sp>
      <p:sp>
        <p:nvSpPr>
          <p:cNvPr id="279577" name="Rectangle 25">
            <a:extLst>
              <a:ext uri="{FF2B5EF4-FFF2-40B4-BE49-F238E27FC236}">
                <a16:creationId xmlns:a16="http://schemas.microsoft.com/office/drawing/2014/main" id="{CC826E6E-D77C-0A2C-D635-F66300D3A9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2925" y="5257800"/>
            <a:ext cx="504825" cy="215900"/>
          </a:xfrm>
          <a:prstGeom prst="rect">
            <a:avLst/>
          </a:prstGeom>
          <a:solidFill>
            <a:srgbClr val="99CC00"/>
          </a:solidFill>
          <a:ln w="2857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  <a:ea typeface="+mn-ea"/>
            </a:endParaRPr>
          </a:p>
        </p:txBody>
      </p:sp>
      <p:sp>
        <p:nvSpPr>
          <p:cNvPr id="279578" name="Rectangle 26">
            <a:extLst>
              <a:ext uri="{FF2B5EF4-FFF2-40B4-BE49-F238E27FC236}">
                <a16:creationId xmlns:a16="http://schemas.microsoft.com/office/drawing/2014/main" id="{022CCE88-9E89-5395-DC02-35F40388C5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7750" y="3673475"/>
            <a:ext cx="504825" cy="1800225"/>
          </a:xfrm>
          <a:prstGeom prst="rect">
            <a:avLst/>
          </a:prstGeom>
          <a:solidFill>
            <a:srgbClr val="FFCC00"/>
          </a:solidFill>
          <a:ln w="2857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  <a:ea typeface="+mn-ea"/>
            </a:endParaRPr>
          </a:p>
        </p:txBody>
      </p:sp>
      <p:sp>
        <p:nvSpPr>
          <p:cNvPr id="279579" name="Rectangle 27">
            <a:extLst>
              <a:ext uri="{FF2B5EF4-FFF2-40B4-BE49-F238E27FC236}">
                <a16:creationId xmlns:a16="http://schemas.microsoft.com/office/drawing/2014/main" id="{ED39DC72-7B05-77BC-90BC-83C0CF690B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0988" y="4681538"/>
            <a:ext cx="504825" cy="792162"/>
          </a:xfrm>
          <a:prstGeom prst="rect">
            <a:avLst/>
          </a:prstGeom>
          <a:solidFill>
            <a:srgbClr val="FF3300"/>
          </a:solidFill>
          <a:ln w="2857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  <a:ea typeface="+mn-ea"/>
            </a:endParaRPr>
          </a:p>
        </p:txBody>
      </p:sp>
      <p:sp>
        <p:nvSpPr>
          <p:cNvPr id="279580" name="Rectangle 28">
            <a:extLst>
              <a:ext uri="{FF2B5EF4-FFF2-40B4-BE49-F238E27FC236}">
                <a16:creationId xmlns:a16="http://schemas.microsoft.com/office/drawing/2014/main" id="{58E3EF2D-3003-8A7F-B4B7-B2DC666657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05813" y="5186363"/>
            <a:ext cx="504825" cy="287337"/>
          </a:xfrm>
          <a:prstGeom prst="rect">
            <a:avLst/>
          </a:prstGeom>
          <a:solidFill>
            <a:srgbClr val="6699FF"/>
          </a:solidFill>
          <a:ln w="2857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  <a:ea typeface="+mn-ea"/>
            </a:endParaRPr>
          </a:p>
        </p:txBody>
      </p:sp>
      <p:sp>
        <p:nvSpPr>
          <p:cNvPr id="279581" name="Rectangle 29">
            <a:extLst>
              <a:ext uri="{FF2B5EF4-FFF2-40B4-BE49-F238E27FC236}">
                <a16:creationId xmlns:a16="http://schemas.microsoft.com/office/drawing/2014/main" id="{E5812342-8C15-1780-DFE8-47F521C887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09050" y="5186363"/>
            <a:ext cx="504825" cy="287337"/>
          </a:xfrm>
          <a:prstGeom prst="rect">
            <a:avLst/>
          </a:prstGeom>
          <a:solidFill>
            <a:srgbClr val="66FF33"/>
          </a:solidFill>
          <a:ln w="2857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  <a:ea typeface="+mn-ea"/>
            </a:endParaRPr>
          </a:p>
        </p:txBody>
      </p:sp>
      <p:sp>
        <p:nvSpPr>
          <p:cNvPr id="279582" name="Rectangle 30">
            <a:extLst>
              <a:ext uri="{FF2B5EF4-FFF2-40B4-BE49-F238E27FC236}">
                <a16:creationId xmlns:a16="http://schemas.microsoft.com/office/drawing/2014/main" id="{73BF20B2-1AE1-7732-C5BB-55DD7CC133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9238" y="5329238"/>
            <a:ext cx="504825" cy="144462"/>
          </a:xfrm>
          <a:prstGeom prst="rect">
            <a:avLst/>
          </a:prstGeom>
          <a:solidFill>
            <a:srgbClr val="99CC00"/>
          </a:solidFill>
          <a:ln w="2857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  <a:ea typeface="+mn-ea"/>
            </a:endParaRPr>
          </a:p>
        </p:txBody>
      </p:sp>
      <p:sp>
        <p:nvSpPr>
          <p:cNvPr id="279583" name="Rectangle 31">
            <a:extLst>
              <a:ext uri="{FF2B5EF4-FFF2-40B4-BE49-F238E27FC236}">
                <a16:creationId xmlns:a16="http://schemas.microsoft.com/office/drawing/2014/main" id="{F7985186-0E2B-FA9B-12FB-31DCCA26BB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2475" y="5186363"/>
            <a:ext cx="504825" cy="287337"/>
          </a:xfrm>
          <a:prstGeom prst="rect">
            <a:avLst/>
          </a:prstGeom>
          <a:solidFill>
            <a:srgbClr val="FFCC00"/>
          </a:solidFill>
          <a:ln w="2857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  <a:ea typeface="+mn-ea"/>
            </a:endParaRPr>
          </a:p>
        </p:txBody>
      </p:sp>
      <p:sp>
        <p:nvSpPr>
          <p:cNvPr id="279584" name="Rectangle 32">
            <a:extLst>
              <a:ext uri="{FF2B5EF4-FFF2-40B4-BE49-F238E27FC236}">
                <a16:creationId xmlns:a16="http://schemas.microsoft.com/office/drawing/2014/main" id="{D76FCBD1-B403-C331-3C9D-1850A17AB5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7300" y="5113338"/>
            <a:ext cx="504825" cy="360362"/>
          </a:xfrm>
          <a:prstGeom prst="rect">
            <a:avLst/>
          </a:prstGeom>
          <a:solidFill>
            <a:srgbClr val="FF3300"/>
          </a:solidFill>
          <a:ln w="2857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  <a:ea typeface="+mn-ea"/>
            </a:endParaRPr>
          </a:p>
        </p:txBody>
      </p:sp>
      <p:sp>
        <p:nvSpPr>
          <p:cNvPr id="279585" name="Rectangle 33">
            <a:extLst>
              <a:ext uri="{FF2B5EF4-FFF2-40B4-BE49-F238E27FC236}">
                <a16:creationId xmlns:a16="http://schemas.microsoft.com/office/drawing/2014/main" id="{3D5CB49B-A622-E2A0-3E1A-725101522F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0538" y="5041900"/>
            <a:ext cx="504825" cy="431800"/>
          </a:xfrm>
          <a:prstGeom prst="rect">
            <a:avLst/>
          </a:prstGeom>
          <a:solidFill>
            <a:srgbClr val="6699FF"/>
          </a:solidFill>
          <a:ln w="2857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  <a:ea typeface="+mn-ea"/>
            </a:endParaRPr>
          </a:p>
        </p:txBody>
      </p:sp>
      <p:sp>
        <p:nvSpPr>
          <p:cNvPr id="279586" name="Rectangle 34">
            <a:extLst>
              <a:ext uri="{FF2B5EF4-FFF2-40B4-BE49-F238E27FC236}">
                <a16:creationId xmlns:a16="http://schemas.microsoft.com/office/drawing/2014/main" id="{02AA6D7E-92B6-2998-7A5E-D33FCB7034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5363" y="5329238"/>
            <a:ext cx="504825" cy="144462"/>
          </a:xfrm>
          <a:prstGeom prst="rect">
            <a:avLst/>
          </a:prstGeom>
          <a:solidFill>
            <a:srgbClr val="66FF33"/>
          </a:solidFill>
          <a:ln w="2857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  <a:ea typeface="+mn-ea"/>
            </a:endParaRPr>
          </a:p>
        </p:txBody>
      </p:sp>
      <p:sp>
        <p:nvSpPr>
          <p:cNvPr id="279587" name="Text Box 35">
            <a:extLst>
              <a:ext uri="{FF2B5EF4-FFF2-40B4-BE49-F238E27FC236}">
                <a16:creationId xmlns:a16="http://schemas.microsoft.com/office/drawing/2014/main" id="{82058022-8D6B-02F0-43BB-C41C3FA75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2613" y="5464175"/>
            <a:ext cx="75342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>
                <a:solidFill>
                  <a:srgbClr val="000000"/>
                </a:solidFill>
                <a:latin typeface="Arial" charset="0"/>
                <a:ea typeface="+mn-ea"/>
              </a:rPr>
              <a:t>1       2       3       4       5      6        7                 1      2       3       4       5       6       7 </a:t>
            </a:r>
          </a:p>
        </p:txBody>
      </p:sp>
      <p:sp>
        <p:nvSpPr>
          <p:cNvPr id="279588" name="Line 36">
            <a:extLst>
              <a:ext uri="{FF2B5EF4-FFF2-40B4-BE49-F238E27FC236}">
                <a16:creationId xmlns:a16="http://schemas.microsoft.com/office/drawing/2014/main" id="{F94C10B7-B484-7946-C85A-A577D205C06A}"/>
              </a:ext>
            </a:extLst>
          </p:cNvPr>
          <p:cNvSpPr>
            <a:spLocks noChangeShapeType="1"/>
          </p:cNvSpPr>
          <p:nvPr/>
        </p:nvSpPr>
        <p:spPr bwMode="auto">
          <a:xfrm>
            <a:off x="1852613" y="5815013"/>
            <a:ext cx="3455987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  <a:ea typeface="+mn-ea"/>
            </a:endParaRPr>
          </a:p>
        </p:txBody>
      </p:sp>
      <p:sp>
        <p:nvSpPr>
          <p:cNvPr id="279589" name="Line 37">
            <a:extLst>
              <a:ext uri="{FF2B5EF4-FFF2-40B4-BE49-F238E27FC236}">
                <a16:creationId xmlns:a16="http://schemas.microsoft.com/office/drawing/2014/main" id="{C92C40E3-9FC0-A924-7291-350FD61B8006}"/>
              </a:ext>
            </a:extLst>
          </p:cNvPr>
          <p:cNvSpPr>
            <a:spLocks noChangeShapeType="1"/>
          </p:cNvSpPr>
          <p:nvPr/>
        </p:nvSpPr>
        <p:spPr bwMode="auto">
          <a:xfrm>
            <a:off x="5957888" y="5815013"/>
            <a:ext cx="3455987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  <a:ea typeface="+mn-ea"/>
            </a:endParaRPr>
          </a:p>
        </p:txBody>
      </p:sp>
      <p:sp>
        <p:nvSpPr>
          <p:cNvPr id="279590" name="Line 38">
            <a:extLst>
              <a:ext uri="{FF2B5EF4-FFF2-40B4-BE49-F238E27FC236}">
                <a16:creationId xmlns:a16="http://schemas.microsoft.com/office/drawing/2014/main" id="{16F67A4F-A975-DB9B-DAD5-D17311E68EE7}"/>
              </a:ext>
            </a:extLst>
          </p:cNvPr>
          <p:cNvSpPr>
            <a:spLocks noChangeShapeType="1"/>
          </p:cNvSpPr>
          <p:nvPr/>
        </p:nvSpPr>
        <p:spPr bwMode="auto">
          <a:xfrm>
            <a:off x="1011238" y="836613"/>
            <a:ext cx="8578850" cy="0"/>
          </a:xfrm>
          <a:prstGeom prst="line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8553883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35781</TotalTime>
  <Words>970</Words>
  <Application>Microsoft Macintosh PowerPoint</Application>
  <PresentationFormat>Diapositive 35 mm</PresentationFormat>
  <Paragraphs>140</Paragraphs>
  <Slides>30</Slides>
  <Notes>8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30</vt:i4>
      </vt:variant>
    </vt:vector>
  </HeadingPairs>
  <TitlesOfParts>
    <vt:vector size="48" baseType="lpstr">
      <vt:lpstr>Arial Unicode MS</vt:lpstr>
      <vt:lpstr>Abadi MT Condensed Extra Bold</vt:lpstr>
      <vt:lpstr>Aharoni</vt:lpstr>
      <vt:lpstr>Arial</vt:lpstr>
      <vt:lpstr>Arial Rounded MT Bold</vt:lpstr>
      <vt:lpstr>Bauhaus 93</vt:lpstr>
      <vt:lpstr>Berlin Sans FB</vt:lpstr>
      <vt:lpstr>Britannic Bold</vt:lpstr>
      <vt:lpstr>Calibri</vt:lpstr>
      <vt:lpstr>Calibri Light</vt:lpstr>
      <vt:lpstr>Calisto MT</vt:lpstr>
      <vt:lpstr>Century Gothic</vt:lpstr>
      <vt:lpstr>Comic Sans MS</vt:lpstr>
      <vt:lpstr>Franklin Gothic Medium</vt:lpstr>
      <vt:lpstr>Times New Roman</vt:lpstr>
      <vt:lpstr>Verdana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I molti problemi di un’Italia che è invecchiata…</vt:lpstr>
      <vt:lpstr>UNA NUOVA CULTURA DELLA CRONICITA’  E MULTIMORBILITA’ NELL’ANZIANO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Malnutrizione: un ciclo vizioso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Cibo come necessità</vt:lpstr>
      <vt:lpstr>Cibo come cultura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Microsoft Office User</dc:creator>
  <cp:lastModifiedBy>Microsoft Office User</cp:lastModifiedBy>
  <cp:revision>18</cp:revision>
  <dcterms:created xsi:type="dcterms:W3CDTF">2024-09-30T12:20:48Z</dcterms:created>
  <dcterms:modified xsi:type="dcterms:W3CDTF">2024-10-26T06:31:44Z</dcterms:modified>
</cp:coreProperties>
</file>